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4" r:id="rId2"/>
    <p:sldId id="305" r:id="rId3"/>
    <p:sldId id="324" r:id="rId4"/>
    <p:sldId id="330" r:id="rId5"/>
    <p:sldId id="323" r:id="rId6"/>
    <p:sldId id="334" r:id="rId7"/>
    <p:sldId id="310" r:id="rId8"/>
    <p:sldId id="308" r:id="rId9"/>
    <p:sldId id="326" r:id="rId10"/>
    <p:sldId id="329" r:id="rId11"/>
    <p:sldId id="328" r:id="rId12"/>
    <p:sldId id="303" r:id="rId13"/>
  </p:sldIdLst>
  <p:sldSz cx="12692063" cy="590708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er Kuzmin" initials="A.K.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C0E"/>
    <a:srgbClr val="A20F11"/>
    <a:srgbClr val="980B0E"/>
    <a:srgbClr val="FFFFFF"/>
    <a:srgbClr val="7404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3783" autoAdjust="0"/>
  </p:normalViewPr>
  <p:slideViewPr>
    <p:cSldViewPr snapToGrid="0" snapToObjects="1">
      <p:cViewPr>
        <p:scale>
          <a:sx n="77" d="100"/>
          <a:sy n="77" d="100"/>
        </p:scale>
        <p:origin x="-1384" y="-864"/>
      </p:cViewPr>
      <p:guideLst>
        <p:guide orient="horz" pos="1861"/>
        <p:guide pos="3999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93A0E-1933-4488-A746-79C679D68512}" type="datetimeFigureOut">
              <a:rPr lang="ru-RU" smtClean="0"/>
              <a:t>17.10.13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0" y="514350"/>
            <a:ext cx="55245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D2511-E520-4164-8EA2-00ECB40EE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6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2511-E520-4164-8EA2-00ECB40EE3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98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2511-E520-4164-8EA2-00ECB40EE337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2511-E520-4164-8EA2-00ECB40EE337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2511-E520-4164-8EA2-00ECB40EE33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2511-E520-4164-8EA2-00ECB40EE33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2511-E520-4164-8EA2-00ECB40EE337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2511-E520-4164-8EA2-00ECB40EE33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2511-E520-4164-8EA2-00ECB40EE33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2511-E520-4164-8EA2-00ECB40EE33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2511-E520-4164-8EA2-00ECB40EE33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D2511-E520-4164-8EA2-00ECB40EE337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635001" y="236538"/>
            <a:ext cx="2675736" cy="4354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4337050" y="5475288"/>
            <a:ext cx="2338698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230EE-944E-A04E-8A0A-2352A208F67B}" type="datetimeFigureOut">
              <a:rPr lang="en-US"/>
              <a:pPr/>
              <a:t>17.10.13</a:t>
            </a:fld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2547" y="5475288"/>
            <a:ext cx="3690658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0003" y="5475288"/>
            <a:ext cx="1137059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5EC87-B1F8-324B-844A-721B5777E5F8}" type="slidenum">
              <a:rPr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3678856" y="12700"/>
            <a:ext cx="241897" cy="5863733"/>
          </a:xfrm>
          <a:prstGeom prst="line">
            <a:avLst/>
          </a:prstGeom>
          <a:ln w="127000" cmpd="sng">
            <a:solidFill>
              <a:srgbClr val="980C0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 userDrawn="1"/>
        </p:nvSpPr>
        <p:spPr>
          <a:xfrm>
            <a:off x="3606181" y="290808"/>
            <a:ext cx="585724" cy="585724"/>
          </a:xfrm>
          <a:prstGeom prst="ellipse">
            <a:avLst/>
          </a:prstGeom>
          <a:solidFill>
            <a:srgbClr val="980C0E"/>
          </a:solidFill>
          <a:ln w="3810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>
          <a:xfrm>
            <a:off x="4450500" y="290513"/>
            <a:ext cx="7606564" cy="48752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0" name="Picture 2" descr="C:\Users\v.vasilieva\Desktop\академия\презентации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26" y="4763702"/>
            <a:ext cx="2157626" cy="9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9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4439644" y="236538"/>
            <a:ext cx="7617418" cy="5040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4337050" y="5475288"/>
            <a:ext cx="2338698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230EE-944E-A04E-8A0A-2352A208F67B}" type="datetimeFigureOut">
              <a:rPr lang="en-US"/>
              <a:pPr/>
              <a:t>17.10.13</a:t>
            </a:fld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2547" y="5475288"/>
            <a:ext cx="3690658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0003" y="5475288"/>
            <a:ext cx="1137059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5EC87-B1F8-324B-844A-721B5777E5F8}" type="slidenum">
              <a:rPr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3678856" y="12700"/>
            <a:ext cx="241897" cy="5863733"/>
          </a:xfrm>
          <a:prstGeom prst="line">
            <a:avLst/>
          </a:prstGeom>
          <a:ln w="127000" cmpd="sng">
            <a:solidFill>
              <a:srgbClr val="980C0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3606181" y="290808"/>
            <a:ext cx="585724" cy="585724"/>
          </a:xfrm>
          <a:prstGeom prst="ellipse">
            <a:avLst/>
          </a:prstGeom>
          <a:solidFill>
            <a:srgbClr val="980C0E"/>
          </a:solidFill>
          <a:ln w="3810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2925" y="290513"/>
            <a:ext cx="2811231" cy="4441825"/>
          </a:xfr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  <a:lvl2pPr marL="457200" indent="0" algn="r">
              <a:buNone/>
              <a:defRPr sz="1600"/>
            </a:lvl2pPr>
            <a:lvl3pPr marL="914400" indent="0" algn="r">
              <a:buNone/>
              <a:defRPr sz="1600"/>
            </a:lvl3pPr>
            <a:lvl4pPr marL="1371600" indent="0" algn="r">
              <a:buNone/>
              <a:defRPr sz="1600"/>
            </a:lvl4pPr>
            <a:lvl5pPr marL="1828800" indent="0" algn="r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68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337050" y="292100"/>
            <a:ext cx="2768691" cy="1199792"/>
          </a:xfrm>
        </p:spPr>
        <p:txBody>
          <a:bodyPr>
            <a:noAutofit/>
          </a:bodyPr>
          <a:lstStyle>
            <a:lvl1pPr marL="0" indent="0">
              <a:buNone/>
              <a:defRPr sz="6000" b="1" baseline="0">
                <a:solidFill>
                  <a:srgbClr val="980B0E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/>
              <a:t>20XX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4349" y="292100"/>
            <a:ext cx="2831901" cy="4788397"/>
          </a:xfr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/>
              <a:t>Click to add left text here.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105741" y="1622703"/>
            <a:ext cx="4951322" cy="474011"/>
          </a:xfrm>
        </p:spPr>
        <p:txBody>
          <a:bodyPr anchor="ctr">
            <a:no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/>
              <a:t>Add bar 1 description here: you may change text size to fit diagram’s bar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78856" y="12700"/>
            <a:ext cx="241897" cy="5863733"/>
          </a:xfrm>
          <a:prstGeom prst="line">
            <a:avLst/>
          </a:prstGeom>
          <a:ln>
            <a:solidFill>
              <a:srgbClr val="980C0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3547828" y="685460"/>
            <a:ext cx="322530" cy="322530"/>
          </a:xfrm>
          <a:prstGeom prst="ellipse">
            <a:avLst/>
          </a:prstGeom>
          <a:solidFill>
            <a:srgbClr val="980C0E"/>
          </a:solidFill>
          <a:ln w="38100" cmpd="sng">
            <a:solidFill>
              <a:srgbClr val="D9D9D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105741" y="2368649"/>
            <a:ext cx="4951322" cy="474011"/>
          </a:xfrm>
        </p:spPr>
        <p:txBody>
          <a:bodyPr anchor="ctr">
            <a:no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/>
              <a:t>Add bar 2 description here: you may move text box border to fit bar size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7105741" y="3114595"/>
            <a:ext cx="4951322" cy="474011"/>
          </a:xfrm>
        </p:spPr>
        <p:txBody>
          <a:bodyPr anchor="ctr">
            <a:no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/>
              <a:t>Add bar 3 description here: you may change text color to match diagram’s color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547828" y="3892540"/>
            <a:ext cx="8509235" cy="1663259"/>
          </a:xfrm>
          <a:custGeom>
            <a:avLst/>
            <a:gdLst>
              <a:gd name="connsiteX0" fmla="*/ 0 w 8025437"/>
              <a:gd name="connsiteY0" fmla="*/ 0 h 1663259"/>
              <a:gd name="connsiteX1" fmla="*/ 8025437 w 8025437"/>
              <a:gd name="connsiteY1" fmla="*/ 0 h 1663259"/>
              <a:gd name="connsiteX2" fmla="*/ 8025437 w 8025437"/>
              <a:gd name="connsiteY2" fmla="*/ 1663259 h 1663259"/>
              <a:gd name="connsiteX3" fmla="*/ 0 w 8025437"/>
              <a:gd name="connsiteY3" fmla="*/ 1663259 h 1663259"/>
              <a:gd name="connsiteX4" fmla="*/ 0 w 8025437"/>
              <a:gd name="connsiteY4" fmla="*/ 0 h 1663259"/>
              <a:gd name="connsiteX0" fmla="*/ 0 w 8025437"/>
              <a:gd name="connsiteY0" fmla="*/ 0 h 1663259"/>
              <a:gd name="connsiteX1" fmla="*/ 8025437 w 8025437"/>
              <a:gd name="connsiteY1" fmla="*/ 0 h 1663259"/>
              <a:gd name="connsiteX2" fmla="*/ 7894409 w 8025437"/>
              <a:gd name="connsiteY2" fmla="*/ 1562456 h 1663259"/>
              <a:gd name="connsiteX3" fmla="*/ 0 w 8025437"/>
              <a:gd name="connsiteY3" fmla="*/ 1663259 h 1663259"/>
              <a:gd name="connsiteX4" fmla="*/ 0 w 8025437"/>
              <a:gd name="connsiteY4" fmla="*/ 0 h 1663259"/>
              <a:gd name="connsiteX0" fmla="*/ 0 w 8025437"/>
              <a:gd name="connsiteY0" fmla="*/ 0 h 1663259"/>
              <a:gd name="connsiteX1" fmla="*/ 8025437 w 8025437"/>
              <a:gd name="connsiteY1" fmla="*/ 0 h 1663259"/>
              <a:gd name="connsiteX2" fmla="*/ 7894409 w 8025437"/>
              <a:gd name="connsiteY2" fmla="*/ 1562456 h 1663259"/>
              <a:gd name="connsiteX3" fmla="*/ 151186 w 8025437"/>
              <a:gd name="connsiteY3" fmla="*/ 1663259 h 1663259"/>
              <a:gd name="connsiteX4" fmla="*/ 0 w 8025437"/>
              <a:gd name="connsiteY4" fmla="*/ 0 h 1663259"/>
              <a:gd name="connsiteX0" fmla="*/ 0 w 8025437"/>
              <a:gd name="connsiteY0" fmla="*/ 0 h 1663259"/>
              <a:gd name="connsiteX1" fmla="*/ 8025437 w 8025437"/>
              <a:gd name="connsiteY1" fmla="*/ 161286 h 1663259"/>
              <a:gd name="connsiteX2" fmla="*/ 7894409 w 8025437"/>
              <a:gd name="connsiteY2" fmla="*/ 1562456 h 1663259"/>
              <a:gd name="connsiteX3" fmla="*/ 151186 w 8025437"/>
              <a:gd name="connsiteY3" fmla="*/ 1663259 h 1663259"/>
              <a:gd name="connsiteX4" fmla="*/ 0 w 8025437"/>
              <a:gd name="connsiteY4" fmla="*/ 0 h 166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37" h="1663259">
                <a:moveTo>
                  <a:pt x="0" y="0"/>
                </a:moveTo>
                <a:lnTo>
                  <a:pt x="8025437" y="161286"/>
                </a:lnTo>
                <a:lnTo>
                  <a:pt x="7894409" y="1562456"/>
                </a:lnTo>
                <a:lnTo>
                  <a:pt x="151186" y="16632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56741" y="4043515"/>
            <a:ext cx="7218492" cy="1199792"/>
          </a:xfrm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Click to add clip text here.</a:t>
            </a:r>
          </a:p>
        </p:txBody>
      </p:sp>
      <p:pic>
        <p:nvPicPr>
          <p:cNvPr id="20" name="Picture 19" descr="paper-cli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6026">
            <a:off x="3581237" y="3648016"/>
            <a:ext cx="685800" cy="1016000"/>
          </a:xfrm>
          <a:prstGeom prst="rect">
            <a:avLst/>
          </a:prstGeom>
        </p:spPr>
      </p:pic>
      <p:sp>
        <p:nvSpPr>
          <p:cNvPr id="21" name="Rectangle 28"/>
          <p:cNvSpPr/>
          <p:nvPr userDrawn="1"/>
        </p:nvSpPr>
        <p:spPr>
          <a:xfrm>
            <a:off x="3751348" y="1619455"/>
            <a:ext cx="354998" cy="477259"/>
          </a:xfrm>
          <a:custGeom>
            <a:avLst/>
            <a:gdLst>
              <a:gd name="connsiteX0" fmla="*/ 0 w 933520"/>
              <a:gd name="connsiteY0" fmla="*/ 0 h 474011"/>
              <a:gd name="connsiteX1" fmla="*/ 933520 w 933520"/>
              <a:gd name="connsiteY1" fmla="*/ 0 h 474011"/>
              <a:gd name="connsiteX2" fmla="*/ 933520 w 933520"/>
              <a:gd name="connsiteY2" fmla="*/ 474011 h 474011"/>
              <a:gd name="connsiteX3" fmla="*/ 0 w 933520"/>
              <a:gd name="connsiteY3" fmla="*/ 474011 h 474011"/>
              <a:gd name="connsiteX4" fmla="*/ 0 w 933520"/>
              <a:gd name="connsiteY4" fmla="*/ 0 h 474011"/>
              <a:gd name="connsiteX0" fmla="*/ 0 w 933520"/>
              <a:gd name="connsiteY0" fmla="*/ 0 h 474011"/>
              <a:gd name="connsiteX1" fmla="*/ 933520 w 933520"/>
              <a:gd name="connsiteY1" fmla="*/ 0 h 474011"/>
              <a:gd name="connsiteX2" fmla="*/ 933520 w 933520"/>
              <a:gd name="connsiteY2" fmla="*/ 474011 h 474011"/>
              <a:gd name="connsiteX3" fmla="*/ 39688 w 933520"/>
              <a:gd name="connsiteY3" fmla="*/ 474011 h 474011"/>
              <a:gd name="connsiteX4" fmla="*/ 0 w 933520"/>
              <a:gd name="connsiteY4" fmla="*/ 0 h 474011"/>
              <a:gd name="connsiteX0" fmla="*/ 0 w 909708"/>
              <a:gd name="connsiteY0" fmla="*/ 0 h 474011"/>
              <a:gd name="connsiteX1" fmla="*/ 909708 w 909708"/>
              <a:gd name="connsiteY1" fmla="*/ 0 h 474011"/>
              <a:gd name="connsiteX2" fmla="*/ 909708 w 909708"/>
              <a:gd name="connsiteY2" fmla="*/ 474011 h 474011"/>
              <a:gd name="connsiteX3" fmla="*/ 15876 w 909708"/>
              <a:gd name="connsiteY3" fmla="*/ 474011 h 474011"/>
              <a:gd name="connsiteX4" fmla="*/ 0 w 909708"/>
              <a:gd name="connsiteY4" fmla="*/ 0 h 474011"/>
              <a:gd name="connsiteX0" fmla="*/ 0 w 935382"/>
              <a:gd name="connsiteY0" fmla="*/ 0 h 477259"/>
              <a:gd name="connsiteX1" fmla="*/ 935382 w 935382"/>
              <a:gd name="connsiteY1" fmla="*/ 3248 h 477259"/>
              <a:gd name="connsiteX2" fmla="*/ 935382 w 935382"/>
              <a:gd name="connsiteY2" fmla="*/ 477259 h 477259"/>
              <a:gd name="connsiteX3" fmla="*/ 41550 w 935382"/>
              <a:gd name="connsiteY3" fmla="*/ 477259 h 477259"/>
              <a:gd name="connsiteX4" fmla="*/ 0 w 935382"/>
              <a:gd name="connsiteY4" fmla="*/ 0 h 477259"/>
              <a:gd name="connsiteX0" fmla="*/ 0 w 935382"/>
              <a:gd name="connsiteY0" fmla="*/ 0 h 477259"/>
              <a:gd name="connsiteX1" fmla="*/ 935382 w 935382"/>
              <a:gd name="connsiteY1" fmla="*/ 3248 h 477259"/>
              <a:gd name="connsiteX2" fmla="*/ 935382 w 935382"/>
              <a:gd name="connsiteY2" fmla="*/ 477259 h 477259"/>
              <a:gd name="connsiteX3" fmla="*/ 32992 w 935382"/>
              <a:gd name="connsiteY3" fmla="*/ 477259 h 477259"/>
              <a:gd name="connsiteX4" fmla="*/ 0 w 935382"/>
              <a:gd name="connsiteY4" fmla="*/ 0 h 47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382" h="477259">
                <a:moveTo>
                  <a:pt x="0" y="0"/>
                </a:moveTo>
                <a:lnTo>
                  <a:pt x="935382" y="3248"/>
                </a:lnTo>
                <a:lnTo>
                  <a:pt x="935382" y="477259"/>
                </a:lnTo>
                <a:lnTo>
                  <a:pt x="32992" y="4772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40400"/>
              </a:gs>
              <a:gs pos="100000">
                <a:srgbClr val="A20F11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9"/>
          <p:cNvSpPr/>
          <p:nvPr userDrawn="1"/>
        </p:nvSpPr>
        <p:spPr>
          <a:xfrm>
            <a:off x="3784906" y="2368649"/>
            <a:ext cx="336216" cy="474011"/>
          </a:xfrm>
          <a:custGeom>
            <a:avLst/>
            <a:gdLst>
              <a:gd name="connsiteX0" fmla="*/ 0 w 933520"/>
              <a:gd name="connsiteY0" fmla="*/ 0 h 474011"/>
              <a:gd name="connsiteX1" fmla="*/ 933520 w 933520"/>
              <a:gd name="connsiteY1" fmla="*/ 0 h 474011"/>
              <a:gd name="connsiteX2" fmla="*/ 933520 w 933520"/>
              <a:gd name="connsiteY2" fmla="*/ 474011 h 474011"/>
              <a:gd name="connsiteX3" fmla="*/ 0 w 933520"/>
              <a:gd name="connsiteY3" fmla="*/ 474011 h 474011"/>
              <a:gd name="connsiteX4" fmla="*/ 0 w 933520"/>
              <a:gd name="connsiteY4" fmla="*/ 0 h 474011"/>
              <a:gd name="connsiteX0" fmla="*/ 47625 w 933520"/>
              <a:gd name="connsiteY0" fmla="*/ 0 h 474011"/>
              <a:gd name="connsiteX1" fmla="*/ 933520 w 933520"/>
              <a:gd name="connsiteY1" fmla="*/ 0 h 474011"/>
              <a:gd name="connsiteX2" fmla="*/ 933520 w 933520"/>
              <a:gd name="connsiteY2" fmla="*/ 474011 h 474011"/>
              <a:gd name="connsiteX3" fmla="*/ 0 w 933520"/>
              <a:gd name="connsiteY3" fmla="*/ 474011 h 474011"/>
              <a:gd name="connsiteX4" fmla="*/ 47625 w 933520"/>
              <a:gd name="connsiteY4" fmla="*/ 0 h 474011"/>
              <a:gd name="connsiteX0" fmla="*/ 0 w 885895"/>
              <a:gd name="connsiteY0" fmla="*/ 0 h 474011"/>
              <a:gd name="connsiteX1" fmla="*/ 885895 w 885895"/>
              <a:gd name="connsiteY1" fmla="*/ 0 h 474011"/>
              <a:gd name="connsiteX2" fmla="*/ 885895 w 885895"/>
              <a:gd name="connsiteY2" fmla="*/ 474011 h 474011"/>
              <a:gd name="connsiteX3" fmla="*/ 23812 w 885895"/>
              <a:gd name="connsiteY3" fmla="*/ 474011 h 474011"/>
              <a:gd name="connsiteX4" fmla="*/ 0 w 885895"/>
              <a:gd name="connsiteY4" fmla="*/ 0 h 474011"/>
              <a:gd name="connsiteX0" fmla="*/ 0 w 885895"/>
              <a:gd name="connsiteY0" fmla="*/ 0 h 474011"/>
              <a:gd name="connsiteX1" fmla="*/ 885895 w 885895"/>
              <a:gd name="connsiteY1" fmla="*/ 0 h 474011"/>
              <a:gd name="connsiteX2" fmla="*/ 885895 w 885895"/>
              <a:gd name="connsiteY2" fmla="*/ 474011 h 474011"/>
              <a:gd name="connsiteX3" fmla="*/ 19843 w 885895"/>
              <a:gd name="connsiteY3" fmla="*/ 474011 h 474011"/>
              <a:gd name="connsiteX4" fmla="*/ 0 w 885895"/>
              <a:gd name="connsiteY4" fmla="*/ 0 h 474011"/>
              <a:gd name="connsiteX0" fmla="*/ 0 w 885895"/>
              <a:gd name="connsiteY0" fmla="*/ 0 h 474011"/>
              <a:gd name="connsiteX1" fmla="*/ 885895 w 885895"/>
              <a:gd name="connsiteY1" fmla="*/ 0 h 474011"/>
              <a:gd name="connsiteX2" fmla="*/ 885895 w 885895"/>
              <a:gd name="connsiteY2" fmla="*/ 474011 h 474011"/>
              <a:gd name="connsiteX3" fmla="*/ 54079 w 885895"/>
              <a:gd name="connsiteY3" fmla="*/ 474011 h 474011"/>
              <a:gd name="connsiteX4" fmla="*/ 0 w 885895"/>
              <a:gd name="connsiteY4" fmla="*/ 0 h 47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895" h="474011">
                <a:moveTo>
                  <a:pt x="0" y="0"/>
                </a:moveTo>
                <a:lnTo>
                  <a:pt x="885895" y="0"/>
                </a:lnTo>
                <a:lnTo>
                  <a:pt x="885895" y="474011"/>
                </a:lnTo>
                <a:lnTo>
                  <a:pt x="54079" y="47401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40400"/>
              </a:gs>
              <a:gs pos="100000">
                <a:srgbClr val="A20F11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30"/>
          <p:cNvSpPr/>
          <p:nvPr userDrawn="1"/>
        </p:nvSpPr>
        <p:spPr>
          <a:xfrm>
            <a:off x="3816655" y="3114595"/>
            <a:ext cx="324167" cy="474011"/>
          </a:xfrm>
          <a:custGeom>
            <a:avLst/>
            <a:gdLst>
              <a:gd name="connsiteX0" fmla="*/ 0 w 933520"/>
              <a:gd name="connsiteY0" fmla="*/ 0 h 474011"/>
              <a:gd name="connsiteX1" fmla="*/ 933520 w 933520"/>
              <a:gd name="connsiteY1" fmla="*/ 0 h 474011"/>
              <a:gd name="connsiteX2" fmla="*/ 933520 w 933520"/>
              <a:gd name="connsiteY2" fmla="*/ 474011 h 474011"/>
              <a:gd name="connsiteX3" fmla="*/ 0 w 933520"/>
              <a:gd name="connsiteY3" fmla="*/ 474011 h 474011"/>
              <a:gd name="connsiteX4" fmla="*/ 0 w 933520"/>
              <a:gd name="connsiteY4" fmla="*/ 0 h 474011"/>
              <a:gd name="connsiteX0" fmla="*/ 79375 w 933520"/>
              <a:gd name="connsiteY0" fmla="*/ 0 h 474011"/>
              <a:gd name="connsiteX1" fmla="*/ 933520 w 933520"/>
              <a:gd name="connsiteY1" fmla="*/ 0 h 474011"/>
              <a:gd name="connsiteX2" fmla="*/ 933520 w 933520"/>
              <a:gd name="connsiteY2" fmla="*/ 474011 h 474011"/>
              <a:gd name="connsiteX3" fmla="*/ 0 w 933520"/>
              <a:gd name="connsiteY3" fmla="*/ 474011 h 474011"/>
              <a:gd name="connsiteX4" fmla="*/ 79375 w 933520"/>
              <a:gd name="connsiteY4" fmla="*/ 0 h 474011"/>
              <a:gd name="connsiteX0" fmla="*/ 0 w 854145"/>
              <a:gd name="connsiteY0" fmla="*/ 0 h 474011"/>
              <a:gd name="connsiteX1" fmla="*/ 854145 w 854145"/>
              <a:gd name="connsiteY1" fmla="*/ 0 h 474011"/>
              <a:gd name="connsiteX2" fmla="*/ 854145 w 854145"/>
              <a:gd name="connsiteY2" fmla="*/ 474011 h 474011"/>
              <a:gd name="connsiteX3" fmla="*/ 27781 w 854145"/>
              <a:gd name="connsiteY3" fmla="*/ 474011 h 474011"/>
              <a:gd name="connsiteX4" fmla="*/ 0 w 854145"/>
              <a:gd name="connsiteY4" fmla="*/ 0 h 474011"/>
              <a:gd name="connsiteX0" fmla="*/ 0 w 854145"/>
              <a:gd name="connsiteY0" fmla="*/ 0 h 474011"/>
              <a:gd name="connsiteX1" fmla="*/ 854145 w 854145"/>
              <a:gd name="connsiteY1" fmla="*/ 0 h 474011"/>
              <a:gd name="connsiteX2" fmla="*/ 854145 w 854145"/>
              <a:gd name="connsiteY2" fmla="*/ 474011 h 474011"/>
              <a:gd name="connsiteX3" fmla="*/ 36340 w 854145"/>
              <a:gd name="connsiteY3" fmla="*/ 474011 h 474011"/>
              <a:gd name="connsiteX4" fmla="*/ 0 w 854145"/>
              <a:gd name="connsiteY4" fmla="*/ 0 h 47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145" h="474011">
                <a:moveTo>
                  <a:pt x="0" y="0"/>
                </a:moveTo>
                <a:lnTo>
                  <a:pt x="854145" y="0"/>
                </a:lnTo>
                <a:lnTo>
                  <a:pt x="854145" y="474011"/>
                </a:lnTo>
                <a:lnTo>
                  <a:pt x="36340" y="47401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40400"/>
              </a:gs>
              <a:gs pos="100000">
                <a:srgbClr val="A20F11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0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4349" y="292100"/>
            <a:ext cx="2831901" cy="4788397"/>
          </a:xfr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/>
              <a:t>Click to add left text here.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78856" y="12700"/>
            <a:ext cx="241897" cy="5863733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3547828" y="685460"/>
            <a:ext cx="322530" cy="322530"/>
          </a:xfrm>
          <a:prstGeom prst="ellipse">
            <a:avLst/>
          </a:prstGeom>
          <a:solidFill>
            <a:srgbClr val="00B0F0"/>
          </a:solidFill>
          <a:ln w="3810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547828" y="3892540"/>
            <a:ext cx="8509235" cy="1663259"/>
          </a:xfrm>
          <a:custGeom>
            <a:avLst/>
            <a:gdLst>
              <a:gd name="connsiteX0" fmla="*/ 0 w 8025437"/>
              <a:gd name="connsiteY0" fmla="*/ 0 h 1663259"/>
              <a:gd name="connsiteX1" fmla="*/ 8025437 w 8025437"/>
              <a:gd name="connsiteY1" fmla="*/ 0 h 1663259"/>
              <a:gd name="connsiteX2" fmla="*/ 8025437 w 8025437"/>
              <a:gd name="connsiteY2" fmla="*/ 1663259 h 1663259"/>
              <a:gd name="connsiteX3" fmla="*/ 0 w 8025437"/>
              <a:gd name="connsiteY3" fmla="*/ 1663259 h 1663259"/>
              <a:gd name="connsiteX4" fmla="*/ 0 w 8025437"/>
              <a:gd name="connsiteY4" fmla="*/ 0 h 1663259"/>
              <a:gd name="connsiteX0" fmla="*/ 0 w 8025437"/>
              <a:gd name="connsiteY0" fmla="*/ 0 h 1663259"/>
              <a:gd name="connsiteX1" fmla="*/ 8025437 w 8025437"/>
              <a:gd name="connsiteY1" fmla="*/ 0 h 1663259"/>
              <a:gd name="connsiteX2" fmla="*/ 7894409 w 8025437"/>
              <a:gd name="connsiteY2" fmla="*/ 1562456 h 1663259"/>
              <a:gd name="connsiteX3" fmla="*/ 0 w 8025437"/>
              <a:gd name="connsiteY3" fmla="*/ 1663259 h 1663259"/>
              <a:gd name="connsiteX4" fmla="*/ 0 w 8025437"/>
              <a:gd name="connsiteY4" fmla="*/ 0 h 1663259"/>
              <a:gd name="connsiteX0" fmla="*/ 0 w 8025437"/>
              <a:gd name="connsiteY0" fmla="*/ 0 h 1663259"/>
              <a:gd name="connsiteX1" fmla="*/ 8025437 w 8025437"/>
              <a:gd name="connsiteY1" fmla="*/ 0 h 1663259"/>
              <a:gd name="connsiteX2" fmla="*/ 7894409 w 8025437"/>
              <a:gd name="connsiteY2" fmla="*/ 1562456 h 1663259"/>
              <a:gd name="connsiteX3" fmla="*/ 151186 w 8025437"/>
              <a:gd name="connsiteY3" fmla="*/ 1663259 h 1663259"/>
              <a:gd name="connsiteX4" fmla="*/ 0 w 8025437"/>
              <a:gd name="connsiteY4" fmla="*/ 0 h 1663259"/>
              <a:gd name="connsiteX0" fmla="*/ 0 w 8025437"/>
              <a:gd name="connsiteY0" fmla="*/ 0 h 1663259"/>
              <a:gd name="connsiteX1" fmla="*/ 8025437 w 8025437"/>
              <a:gd name="connsiteY1" fmla="*/ 161286 h 1663259"/>
              <a:gd name="connsiteX2" fmla="*/ 7894409 w 8025437"/>
              <a:gd name="connsiteY2" fmla="*/ 1562456 h 1663259"/>
              <a:gd name="connsiteX3" fmla="*/ 151186 w 8025437"/>
              <a:gd name="connsiteY3" fmla="*/ 1663259 h 1663259"/>
              <a:gd name="connsiteX4" fmla="*/ 0 w 8025437"/>
              <a:gd name="connsiteY4" fmla="*/ 0 h 166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37" h="1663259">
                <a:moveTo>
                  <a:pt x="0" y="0"/>
                </a:moveTo>
                <a:lnTo>
                  <a:pt x="8025437" y="161286"/>
                </a:lnTo>
                <a:lnTo>
                  <a:pt x="7894409" y="1562456"/>
                </a:lnTo>
                <a:lnTo>
                  <a:pt x="151186" y="16632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56741" y="4043515"/>
            <a:ext cx="7218492" cy="1199792"/>
          </a:xfrm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Click to add clip text here.</a:t>
            </a:r>
          </a:p>
        </p:txBody>
      </p:sp>
      <p:pic>
        <p:nvPicPr>
          <p:cNvPr id="20" name="Picture 19" descr="paper-cli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6026">
            <a:off x="3581237" y="3648016"/>
            <a:ext cx="685800" cy="1016000"/>
          </a:xfrm>
          <a:prstGeom prst="rect">
            <a:avLst/>
          </a:prstGeom>
        </p:spPr>
      </p:pic>
      <p:sp>
        <p:nvSpPr>
          <p:cNvPr id="21" name="Content Placeholder 3"/>
          <p:cNvSpPr>
            <a:spLocks noGrp="1"/>
          </p:cNvSpPr>
          <p:nvPr>
            <p:ph sz="quarter" idx="19"/>
          </p:nvPr>
        </p:nvSpPr>
        <p:spPr>
          <a:xfrm>
            <a:off x="4534591" y="292100"/>
            <a:ext cx="7522472" cy="3506788"/>
          </a:xfrm>
        </p:spPr>
        <p:txBody>
          <a:bodyPr>
            <a:normAutofit/>
          </a:bodyPr>
          <a:lstStyle>
            <a:lvl1pPr marL="342900" indent="-342900">
              <a:buClr>
                <a:srgbClr val="980B0E"/>
              </a:buClr>
              <a:buFont typeface="Arial"/>
              <a:buChar char="•"/>
              <a:defRPr sz="2000"/>
            </a:lvl1pPr>
            <a:lvl2pPr marL="742950" indent="-285750">
              <a:buClr>
                <a:srgbClr val="980B0E"/>
              </a:buClr>
              <a:buFont typeface="Arial"/>
              <a:buChar char="•"/>
              <a:defRPr sz="1800"/>
            </a:lvl2pPr>
            <a:lvl3pPr marL="1143000" indent="-228600">
              <a:buClr>
                <a:srgbClr val="980B0E"/>
              </a:buClr>
              <a:buFont typeface="Arial"/>
              <a:buChar char="•"/>
              <a:defRPr sz="1600"/>
            </a:lvl3pPr>
            <a:lvl4pPr marL="1600200" indent="-228600">
              <a:buClr>
                <a:srgbClr val="980B0E"/>
              </a:buClr>
              <a:buFont typeface="Arial"/>
              <a:buChar char="•"/>
              <a:defRPr sz="1400"/>
            </a:lvl4pPr>
            <a:lvl5pPr marL="2057400" indent="-228600">
              <a:buClr>
                <a:srgbClr val="980B0E"/>
              </a:buClr>
              <a:buFont typeface="Arial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829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4349" y="292100"/>
            <a:ext cx="2831901" cy="4788397"/>
          </a:xfr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/>
              <a:t>Click to add left text here.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78856" y="12700"/>
            <a:ext cx="241897" cy="5863733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3547828" y="685460"/>
            <a:ext cx="322530" cy="322530"/>
          </a:xfrm>
          <a:prstGeom prst="ellipse">
            <a:avLst/>
          </a:prstGeom>
          <a:solidFill>
            <a:srgbClr val="00B0F0"/>
          </a:solidFill>
          <a:ln w="3810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19"/>
          </p:nvPr>
        </p:nvSpPr>
        <p:spPr>
          <a:xfrm>
            <a:off x="4534591" y="292099"/>
            <a:ext cx="7522472" cy="4788397"/>
          </a:xfrm>
        </p:spPr>
        <p:txBody>
          <a:bodyPr>
            <a:normAutofit/>
          </a:bodyPr>
          <a:lstStyle>
            <a:lvl1pPr marL="342900" indent="-342900">
              <a:buClr>
                <a:srgbClr val="980B0E"/>
              </a:buClr>
              <a:buFont typeface="Arial"/>
              <a:buChar char="•"/>
              <a:defRPr sz="2000"/>
            </a:lvl1pPr>
            <a:lvl2pPr marL="742950" indent="-285750">
              <a:buClr>
                <a:srgbClr val="980B0E"/>
              </a:buClr>
              <a:buFont typeface="Arial"/>
              <a:buChar char="•"/>
              <a:defRPr sz="1800"/>
            </a:lvl2pPr>
            <a:lvl3pPr marL="1143000" indent="-228600">
              <a:buClr>
                <a:srgbClr val="980B0E"/>
              </a:buClr>
              <a:buFont typeface="Arial"/>
              <a:buChar char="•"/>
              <a:defRPr sz="1600"/>
            </a:lvl3pPr>
            <a:lvl4pPr marL="1600200" indent="-228600">
              <a:buClr>
                <a:srgbClr val="980B0E"/>
              </a:buClr>
              <a:buFont typeface="Arial"/>
              <a:buChar char="•"/>
              <a:defRPr sz="1400"/>
            </a:lvl4pPr>
            <a:lvl5pPr marL="2057400" indent="-228600">
              <a:buClr>
                <a:srgbClr val="980B0E"/>
              </a:buClr>
              <a:buFont typeface="Arial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5" y="4780077"/>
            <a:ext cx="3443848" cy="109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9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4349" y="292100"/>
            <a:ext cx="2831901" cy="4788397"/>
          </a:xfr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/>
              <a:t>Click to add left text here.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105741" y="1622703"/>
            <a:ext cx="4951322" cy="474011"/>
          </a:xfrm>
        </p:spPr>
        <p:txBody>
          <a:bodyPr anchor="ctr">
            <a:no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/>
              <a:t>Add bar 1 description here: you may change text size to fit diagram’s bar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3678856" y="12700"/>
            <a:ext cx="241897" cy="5863733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3719175" y="685460"/>
            <a:ext cx="322530" cy="322530"/>
          </a:xfrm>
          <a:prstGeom prst="ellipse">
            <a:avLst/>
          </a:prstGeom>
          <a:solidFill>
            <a:srgbClr val="00B0F0"/>
          </a:solidFill>
          <a:ln w="3810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105741" y="2368649"/>
            <a:ext cx="4951322" cy="474011"/>
          </a:xfrm>
        </p:spPr>
        <p:txBody>
          <a:bodyPr anchor="ctr">
            <a:no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/>
              <a:t>Add bar 2 description here: you may move text box border to fit bar size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7105741" y="3114595"/>
            <a:ext cx="4951322" cy="474011"/>
          </a:xfrm>
        </p:spPr>
        <p:txBody>
          <a:bodyPr anchor="ctr">
            <a:no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/>
              <a:t>Add bar 3 description here: you may change text color to match diagram’s color</a:t>
            </a:r>
          </a:p>
        </p:txBody>
      </p:sp>
      <p:sp>
        <p:nvSpPr>
          <p:cNvPr id="23" name="Rectangle 13"/>
          <p:cNvSpPr/>
          <p:nvPr userDrawn="1"/>
        </p:nvSpPr>
        <p:spPr>
          <a:xfrm>
            <a:off x="3547828" y="3892540"/>
            <a:ext cx="8509235" cy="1663259"/>
          </a:xfrm>
          <a:custGeom>
            <a:avLst/>
            <a:gdLst>
              <a:gd name="connsiteX0" fmla="*/ 0 w 8025437"/>
              <a:gd name="connsiteY0" fmla="*/ 0 h 1663259"/>
              <a:gd name="connsiteX1" fmla="*/ 8025437 w 8025437"/>
              <a:gd name="connsiteY1" fmla="*/ 0 h 1663259"/>
              <a:gd name="connsiteX2" fmla="*/ 8025437 w 8025437"/>
              <a:gd name="connsiteY2" fmla="*/ 1663259 h 1663259"/>
              <a:gd name="connsiteX3" fmla="*/ 0 w 8025437"/>
              <a:gd name="connsiteY3" fmla="*/ 1663259 h 1663259"/>
              <a:gd name="connsiteX4" fmla="*/ 0 w 8025437"/>
              <a:gd name="connsiteY4" fmla="*/ 0 h 1663259"/>
              <a:gd name="connsiteX0" fmla="*/ 0 w 8025437"/>
              <a:gd name="connsiteY0" fmla="*/ 0 h 1663259"/>
              <a:gd name="connsiteX1" fmla="*/ 8025437 w 8025437"/>
              <a:gd name="connsiteY1" fmla="*/ 0 h 1663259"/>
              <a:gd name="connsiteX2" fmla="*/ 7894409 w 8025437"/>
              <a:gd name="connsiteY2" fmla="*/ 1562456 h 1663259"/>
              <a:gd name="connsiteX3" fmla="*/ 0 w 8025437"/>
              <a:gd name="connsiteY3" fmla="*/ 1663259 h 1663259"/>
              <a:gd name="connsiteX4" fmla="*/ 0 w 8025437"/>
              <a:gd name="connsiteY4" fmla="*/ 0 h 1663259"/>
              <a:gd name="connsiteX0" fmla="*/ 0 w 8025437"/>
              <a:gd name="connsiteY0" fmla="*/ 0 h 1663259"/>
              <a:gd name="connsiteX1" fmla="*/ 8025437 w 8025437"/>
              <a:gd name="connsiteY1" fmla="*/ 0 h 1663259"/>
              <a:gd name="connsiteX2" fmla="*/ 7894409 w 8025437"/>
              <a:gd name="connsiteY2" fmla="*/ 1562456 h 1663259"/>
              <a:gd name="connsiteX3" fmla="*/ 151186 w 8025437"/>
              <a:gd name="connsiteY3" fmla="*/ 1663259 h 1663259"/>
              <a:gd name="connsiteX4" fmla="*/ 0 w 8025437"/>
              <a:gd name="connsiteY4" fmla="*/ 0 h 1663259"/>
              <a:gd name="connsiteX0" fmla="*/ 0 w 8025437"/>
              <a:gd name="connsiteY0" fmla="*/ 0 h 1663259"/>
              <a:gd name="connsiteX1" fmla="*/ 8025437 w 8025437"/>
              <a:gd name="connsiteY1" fmla="*/ 161286 h 1663259"/>
              <a:gd name="connsiteX2" fmla="*/ 7894409 w 8025437"/>
              <a:gd name="connsiteY2" fmla="*/ 1562456 h 1663259"/>
              <a:gd name="connsiteX3" fmla="*/ 151186 w 8025437"/>
              <a:gd name="connsiteY3" fmla="*/ 1663259 h 1663259"/>
              <a:gd name="connsiteX4" fmla="*/ 0 w 8025437"/>
              <a:gd name="connsiteY4" fmla="*/ 0 h 166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37" h="1663259">
                <a:moveTo>
                  <a:pt x="0" y="0"/>
                </a:moveTo>
                <a:lnTo>
                  <a:pt x="8025437" y="161286"/>
                </a:lnTo>
                <a:lnTo>
                  <a:pt x="7894409" y="1562456"/>
                </a:lnTo>
                <a:lnTo>
                  <a:pt x="151186" y="16632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paper-cli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6026">
            <a:off x="3581237" y="3648016"/>
            <a:ext cx="685800" cy="1016000"/>
          </a:xfrm>
          <a:prstGeom prst="rect">
            <a:avLst/>
          </a:prstGeom>
        </p:spPr>
      </p:pic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56741" y="4043515"/>
            <a:ext cx="7218492" cy="1199792"/>
          </a:xfrm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Click to add clip text here.</a:t>
            </a:r>
          </a:p>
        </p:txBody>
      </p:sp>
      <p:sp>
        <p:nvSpPr>
          <p:cNvPr id="27" name="Rectangle 28"/>
          <p:cNvSpPr/>
          <p:nvPr userDrawn="1"/>
        </p:nvSpPr>
        <p:spPr>
          <a:xfrm>
            <a:off x="3836115" y="1619455"/>
            <a:ext cx="270231" cy="477259"/>
          </a:xfrm>
          <a:custGeom>
            <a:avLst/>
            <a:gdLst>
              <a:gd name="connsiteX0" fmla="*/ 0 w 933520"/>
              <a:gd name="connsiteY0" fmla="*/ 0 h 474011"/>
              <a:gd name="connsiteX1" fmla="*/ 933520 w 933520"/>
              <a:gd name="connsiteY1" fmla="*/ 0 h 474011"/>
              <a:gd name="connsiteX2" fmla="*/ 933520 w 933520"/>
              <a:gd name="connsiteY2" fmla="*/ 474011 h 474011"/>
              <a:gd name="connsiteX3" fmla="*/ 0 w 933520"/>
              <a:gd name="connsiteY3" fmla="*/ 474011 h 474011"/>
              <a:gd name="connsiteX4" fmla="*/ 0 w 933520"/>
              <a:gd name="connsiteY4" fmla="*/ 0 h 474011"/>
              <a:gd name="connsiteX0" fmla="*/ 0 w 933520"/>
              <a:gd name="connsiteY0" fmla="*/ 0 h 474011"/>
              <a:gd name="connsiteX1" fmla="*/ 933520 w 933520"/>
              <a:gd name="connsiteY1" fmla="*/ 0 h 474011"/>
              <a:gd name="connsiteX2" fmla="*/ 933520 w 933520"/>
              <a:gd name="connsiteY2" fmla="*/ 474011 h 474011"/>
              <a:gd name="connsiteX3" fmla="*/ 39688 w 933520"/>
              <a:gd name="connsiteY3" fmla="*/ 474011 h 474011"/>
              <a:gd name="connsiteX4" fmla="*/ 0 w 933520"/>
              <a:gd name="connsiteY4" fmla="*/ 0 h 474011"/>
              <a:gd name="connsiteX0" fmla="*/ 0 w 909708"/>
              <a:gd name="connsiteY0" fmla="*/ 0 h 474011"/>
              <a:gd name="connsiteX1" fmla="*/ 909708 w 909708"/>
              <a:gd name="connsiteY1" fmla="*/ 0 h 474011"/>
              <a:gd name="connsiteX2" fmla="*/ 909708 w 909708"/>
              <a:gd name="connsiteY2" fmla="*/ 474011 h 474011"/>
              <a:gd name="connsiteX3" fmla="*/ 15876 w 909708"/>
              <a:gd name="connsiteY3" fmla="*/ 474011 h 474011"/>
              <a:gd name="connsiteX4" fmla="*/ 0 w 909708"/>
              <a:gd name="connsiteY4" fmla="*/ 0 h 474011"/>
              <a:gd name="connsiteX0" fmla="*/ 0 w 935382"/>
              <a:gd name="connsiteY0" fmla="*/ 0 h 477259"/>
              <a:gd name="connsiteX1" fmla="*/ 935382 w 935382"/>
              <a:gd name="connsiteY1" fmla="*/ 3248 h 477259"/>
              <a:gd name="connsiteX2" fmla="*/ 935382 w 935382"/>
              <a:gd name="connsiteY2" fmla="*/ 477259 h 477259"/>
              <a:gd name="connsiteX3" fmla="*/ 41550 w 935382"/>
              <a:gd name="connsiteY3" fmla="*/ 477259 h 477259"/>
              <a:gd name="connsiteX4" fmla="*/ 0 w 935382"/>
              <a:gd name="connsiteY4" fmla="*/ 0 h 477259"/>
              <a:gd name="connsiteX0" fmla="*/ 0 w 935382"/>
              <a:gd name="connsiteY0" fmla="*/ 0 h 477259"/>
              <a:gd name="connsiteX1" fmla="*/ 935382 w 935382"/>
              <a:gd name="connsiteY1" fmla="*/ 3248 h 477259"/>
              <a:gd name="connsiteX2" fmla="*/ 935382 w 935382"/>
              <a:gd name="connsiteY2" fmla="*/ 477259 h 477259"/>
              <a:gd name="connsiteX3" fmla="*/ 32992 w 935382"/>
              <a:gd name="connsiteY3" fmla="*/ 477259 h 477259"/>
              <a:gd name="connsiteX4" fmla="*/ 0 w 935382"/>
              <a:gd name="connsiteY4" fmla="*/ 0 h 477259"/>
              <a:gd name="connsiteX0" fmla="*/ 227501 w 902390"/>
              <a:gd name="connsiteY0" fmla="*/ 0 h 477259"/>
              <a:gd name="connsiteX1" fmla="*/ 902390 w 902390"/>
              <a:gd name="connsiteY1" fmla="*/ 3248 h 477259"/>
              <a:gd name="connsiteX2" fmla="*/ 902390 w 902390"/>
              <a:gd name="connsiteY2" fmla="*/ 477259 h 477259"/>
              <a:gd name="connsiteX3" fmla="*/ 0 w 902390"/>
              <a:gd name="connsiteY3" fmla="*/ 477259 h 477259"/>
              <a:gd name="connsiteX4" fmla="*/ 227501 w 902390"/>
              <a:gd name="connsiteY4" fmla="*/ 0 h 477259"/>
              <a:gd name="connsiteX0" fmla="*/ 37141 w 712030"/>
              <a:gd name="connsiteY0" fmla="*/ 0 h 477259"/>
              <a:gd name="connsiteX1" fmla="*/ 712030 w 712030"/>
              <a:gd name="connsiteY1" fmla="*/ 3248 h 477259"/>
              <a:gd name="connsiteX2" fmla="*/ 712030 w 712030"/>
              <a:gd name="connsiteY2" fmla="*/ 477259 h 477259"/>
              <a:gd name="connsiteX3" fmla="*/ 0 w 712030"/>
              <a:gd name="connsiteY3" fmla="*/ 473456 h 477259"/>
              <a:gd name="connsiteX4" fmla="*/ 37141 w 712030"/>
              <a:gd name="connsiteY4" fmla="*/ 0 h 47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030" h="477259">
                <a:moveTo>
                  <a:pt x="37141" y="0"/>
                </a:moveTo>
                <a:lnTo>
                  <a:pt x="712030" y="3248"/>
                </a:lnTo>
                <a:lnTo>
                  <a:pt x="712030" y="477259"/>
                </a:lnTo>
                <a:lnTo>
                  <a:pt x="0" y="473456"/>
                </a:lnTo>
                <a:lnTo>
                  <a:pt x="37141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9"/>
          <p:cNvSpPr/>
          <p:nvPr userDrawn="1"/>
        </p:nvSpPr>
        <p:spPr>
          <a:xfrm>
            <a:off x="3805430" y="2368649"/>
            <a:ext cx="315692" cy="474011"/>
          </a:xfrm>
          <a:custGeom>
            <a:avLst/>
            <a:gdLst>
              <a:gd name="connsiteX0" fmla="*/ 0 w 933520"/>
              <a:gd name="connsiteY0" fmla="*/ 0 h 474011"/>
              <a:gd name="connsiteX1" fmla="*/ 933520 w 933520"/>
              <a:gd name="connsiteY1" fmla="*/ 0 h 474011"/>
              <a:gd name="connsiteX2" fmla="*/ 933520 w 933520"/>
              <a:gd name="connsiteY2" fmla="*/ 474011 h 474011"/>
              <a:gd name="connsiteX3" fmla="*/ 0 w 933520"/>
              <a:gd name="connsiteY3" fmla="*/ 474011 h 474011"/>
              <a:gd name="connsiteX4" fmla="*/ 0 w 933520"/>
              <a:gd name="connsiteY4" fmla="*/ 0 h 474011"/>
              <a:gd name="connsiteX0" fmla="*/ 47625 w 933520"/>
              <a:gd name="connsiteY0" fmla="*/ 0 h 474011"/>
              <a:gd name="connsiteX1" fmla="*/ 933520 w 933520"/>
              <a:gd name="connsiteY1" fmla="*/ 0 h 474011"/>
              <a:gd name="connsiteX2" fmla="*/ 933520 w 933520"/>
              <a:gd name="connsiteY2" fmla="*/ 474011 h 474011"/>
              <a:gd name="connsiteX3" fmla="*/ 0 w 933520"/>
              <a:gd name="connsiteY3" fmla="*/ 474011 h 474011"/>
              <a:gd name="connsiteX4" fmla="*/ 47625 w 933520"/>
              <a:gd name="connsiteY4" fmla="*/ 0 h 474011"/>
              <a:gd name="connsiteX0" fmla="*/ 0 w 885895"/>
              <a:gd name="connsiteY0" fmla="*/ 0 h 474011"/>
              <a:gd name="connsiteX1" fmla="*/ 885895 w 885895"/>
              <a:gd name="connsiteY1" fmla="*/ 0 h 474011"/>
              <a:gd name="connsiteX2" fmla="*/ 885895 w 885895"/>
              <a:gd name="connsiteY2" fmla="*/ 474011 h 474011"/>
              <a:gd name="connsiteX3" fmla="*/ 23812 w 885895"/>
              <a:gd name="connsiteY3" fmla="*/ 474011 h 474011"/>
              <a:gd name="connsiteX4" fmla="*/ 0 w 885895"/>
              <a:gd name="connsiteY4" fmla="*/ 0 h 474011"/>
              <a:gd name="connsiteX0" fmla="*/ 0 w 885895"/>
              <a:gd name="connsiteY0" fmla="*/ 0 h 474011"/>
              <a:gd name="connsiteX1" fmla="*/ 885895 w 885895"/>
              <a:gd name="connsiteY1" fmla="*/ 0 h 474011"/>
              <a:gd name="connsiteX2" fmla="*/ 885895 w 885895"/>
              <a:gd name="connsiteY2" fmla="*/ 474011 h 474011"/>
              <a:gd name="connsiteX3" fmla="*/ 19843 w 885895"/>
              <a:gd name="connsiteY3" fmla="*/ 474011 h 474011"/>
              <a:gd name="connsiteX4" fmla="*/ 0 w 885895"/>
              <a:gd name="connsiteY4" fmla="*/ 0 h 474011"/>
              <a:gd name="connsiteX0" fmla="*/ 0 w 885895"/>
              <a:gd name="connsiteY0" fmla="*/ 0 h 474011"/>
              <a:gd name="connsiteX1" fmla="*/ 885895 w 885895"/>
              <a:gd name="connsiteY1" fmla="*/ 0 h 474011"/>
              <a:gd name="connsiteX2" fmla="*/ 885895 w 885895"/>
              <a:gd name="connsiteY2" fmla="*/ 474011 h 474011"/>
              <a:gd name="connsiteX3" fmla="*/ 54079 w 885895"/>
              <a:gd name="connsiteY3" fmla="*/ 474011 h 474011"/>
              <a:gd name="connsiteX4" fmla="*/ 0 w 885895"/>
              <a:gd name="connsiteY4" fmla="*/ 0 h 474011"/>
              <a:gd name="connsiteX0" fmla="*/ 46110 w 831816"/>
              <a:gd name="connsiteY0" fmla="*/ 0 h 474011"/>
              <a:gd name="connsiteX1" fmla="*/ 831816 w 831816"/>
              <a:gd name="connsiteY1" fmla="*/ 0 h 474011"/>
              <a:gd name="connsiteX2" fmla="*/ 831816 w 831816"/>
              <a:gd name="connsiteY2" fmla="*/ 474011 h 474011"/>
              <a:gd name="connsiteX3" fmla="*/ 0 w 831816"/>
              <a:gd name="connsiteY3" fmla="*/ 474011 h 474011"/>
              <a:gd name="connsiteX4" fmla="*/ 46110 w 831816"/>
              <a:gd name="connsiteY4" fmla="*/ 0 h 47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816" h="474011">
                <a:moveTo>
                  <a:pt x="46110" y="0"/>
                </a:moveTo>
                <a:lnTo>
                  <a:pt x="831816" y="0"/>
                </a:lnTo>
                <a:lnTo>
                  <a:pt x="831816" y="474011"/>
                </a:lnTo>
                <a:lnTo>
                  <a:pt x="0" y="474011"/>
                </a:lnTo>
                <a:lnTo>
                  <a:pt x="4611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0"/>
          <p:cNvSpPr/>
          <p:nvPr userDrawn="1"/>
        </p:nvSpPr>
        <p:spPr>
          <a:xfrm>
            <a:off x="3773410" y="3114595"/>
            <a:ext cx="367412" cy="474011"/>
          </a:xfrm>
          <a:custGeom>
            <a:avLst/>
            <a:gdLst>
              <a:gd name="connsiteX0" fmla="*/ 0 w 933520"/>
              <a:gd name="connsiteY0" fmla="*/ 0 h 474011"/>
              <a:gd name="connsiteX1" fmla="*/ 933520 w 933520"/>
              <a:gd name="connsiteY1" fmla="*/ 0 h 474011"/>
              <a:gd name="connsiteX2" fmla="*/ 933520 w 933520"/>
              <a:gd name="connsiteY2" fmla="*/ 474011 h 474011"/>
              <a:gd name="connsiteX3" fmla="*/ 0 w 933520"/>
              <a:gd name="connsiteY3" fmla="*/ 474011 h 474011"/>
              <a:gd name="connsiteX4" fmla="*/ 0 w 933520"/>
              <a:gd name="connsiteY4" fmla="*/ 0 h 474011"/>
              <a:gd name="connsiteX0" fmla="*/ 79375 w 933520"/>
              <a:gd name="connsiteY0" fmla="*/ 0 h 474011"/>
              <a:gd name="connsiteX1" fmla="*/ 933520 w 933520"/>
              <a:gd name="connsiteY1" fmla="*/ 0 h 474011"/>
              <a:gd name="connsiteX2" fmla="*/ 933520 w 933520"/>
              <a:gd name="connsiteY2" fmla="*/ 474011 h 474011"/>
              <a:gd name="connsiteX3" fmla="*/ 0 w 933520"/>
              <a:gd name="connsiteY3" fmla="*/ 474011 h 474011"/>
              <a:gd name="connsiteX4" fmla="*/ 79375 w 933520"/>
              <a:gd name="connsiteY4" fmla="*/ 0 h 474011"/>
              <a:gd name="connsiteX0" fmla="*/ 0 w 854145"/>
              <a:gd name="connsiteY0" fmla="*/ 0 h 474011"/>
              <a:gd name="connsiteX1" fmla="*/ 854145 w 854145"/>
              <a:gd name="connsiteY1" fmla="*/ 0 h 474011"/>
              <a:gd name="connsiteX2" fmla="*/ 854145 w 854145"/>
              <a:gd name="connsiteY2" fmla="*/ 474011 h 474011"/>
              <a:gd name="connsiteX3" fmla="*/ 27781 w 854145"/>
              <a:gd name="connsiteY3" fmla="*/ 474011 h 474011"/>
              <a:gd name="connsiteX4" fmla="*/ 0 w 854145"/>
              <a:gd name="connsiteY4" fmla="*/ 0 h 474011"/>
              <a:gd name="connsiteX0" fmla="*/ 0 w 854145"/>
              <a:gd name="connsiteY0" fmla="*/ 0 h 474011"/>
              <a:gd name="connsiteX1" fmla="*/ 854145 w 854145"/>
              <a:gd name="connsiteY1" fmla="*/ 0 h 474011"/>
              <a:gd name="connsiteX2" fmla="*/ 854145 w 854145"/>
              <a:gd name="connsiteY2" fmla="*/ 474011 h 474011"/>
              <a:gd name="connsiteX3" fmla="*/ 36340 w 854145"/>
              <a:gd name="connsiteY3" fmla="*/ 474011 h 474011"/>
              <a:gd name="connsiteX4" fmla="*/ 0 w 854145"/>
              <a:gd name="connsiteY4" fmla="*/ 0 h 474011"/>
              <a:gd name="connsiteX0" fmla="*/ 0 w 894222"/>
              <a:gd name="connsiteY0" fmla="*/ 0 h 474011"/>
              <a:gd name="connsiteX1" fmla="*/ 894222 w 894222"/>
              <a:gd name="connsiteY1" fmla="*/ 0 h 474011"/>
              <a:gd name="connsiteX2" fmla="*/ 894222 w 894222"/>
              <a:gd name="connsiteY2" fmla="*/ 474011 h 474011"/>
              <a:gd name="connsiteX3" fmla="*/ 76417 w 894222"/>
              <a:gd name="connsiteY3" fmla="*/ 474011 h 474011"/>
              <a:gd name="connsiteX4" fmla="*/ 0 w 894222"/>
              <a:gd name="connsiteY4" fmla="*/ 0 h 474011"/>
              <a:gd name="connsiteX0" fmla="*/ 73869 w 968091"/>
              <a:gd name="connsiteY0" fmla="*/ 0 h 474011"/>
              <a:gd name="connsiteX1" fmla="*/ 968091 w 968091"/>
              <a:gd name="connsiteY1" fmla="*/ 0 h 474011"/>
              <a:gd name="connsiteX2" fmla="*/ 968091 w 968091"/>
              <a:gd name="connsiteY2" fmla="*/ 474011 h 474011"/>
              <a:gd name="connsiteX3" fmla="*/ 0 w 968091"/>
              <a:gd name="connsiteY3" fmla="*/ 474011 h 474011"/>
              <a:gd name="connsiteX4" fmla="*/ 73869 w 968091"/>
              <a:gd name="connsiteY4" fmla="*/ 0 h 47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091" h="474011">
                <a:moveTo>
                  <a:pt x="73869" y="0"/>
                </a:moveTo>
                <a:lnTo>
                  <a:pt x="968091" y="0"/>
                </a:lnTo>
                <a:lnTo>
                  <a:pt x="968091" y="474011"/>
                </a:lnTo>
                <a:lnTo>
                  <a:pt x="0" y="474011"/>
                </a:lnTo>
                <a:lnTo>
                  <a:pt x="73869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5" y="4780077"/>
            <a:ext cx="3443848" cy="109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8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4349" y="292100"/>
            <a:ext cx="2831901" cy="4788397"/>
          </a:xfr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/>
              <a:t>Click to add left text here.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3678856" y="12700"/>
            <a:ext cx="241897" cy="5863733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3719175" y="685460"/>
            <a:ext cx="322530" cy="322530"/>
          </a:xfrm>
          <a:prstGeom prst="ellipse">
            <a:avLst/>
          </a:prstGeom>
          <a:solidFill>
            <a:srgbClr val="00B0F0"/>
          </a:solidFill>
          <a:ln w="3810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/>
          <p:cNvSpPr/>
          <p:nvPr userDrawn="1"/>
        </p:nvSpPr>
        <p:spPr>
          <a:xfrm>
            <a:off x="3547828" y="3892540"/>
            <a:ext cx="8509235" cy="1663259"/>
          </a:xfrm>
          <a:custGeom>
            <a:avLst/>
            <a:gdLst>
              <a:gd name="connsiteX0" fmla="*/ 0 w 8025437"/>
              <a:gd name="connsiteY0" fmla="*/ 0 h 1663259"/>
              <a:gd name="connsiteX1" fmla="*/ 8025437 w 8025437"/>
              <a:gd name="connsiteY1" fmla="*/ 0 h 1663259"/>
              <a:gd name="connsiteX2" fmla="*/ 8025437 w 8025437"/>
              <a:gd name="connsiteY2" fmla="*/ 1663259 h 1663259"/>
              <a:gd name="connsiteX3" fmla="*/ 0 w 8025437"/>
              <a:gd name="connsiteY3" fmla="*/ 1663259 h 1663259"/>
              <a:gd name="connsiteX4" fmla="*/ 0 w 8025437"/>
              <a:gd name="connsiteY4" fmla="*/ 0 h 1663259"/>
              <a:gd name="connsiteX0" fmla="*/ 0 w 8025437"/>
              <a:gd name="connsiteY0" fmla="*/ 0 h 1663259"/>
              <a:gd name="connsiteX1" fmla="*/ 8025437 w 8025437"/>
              <a:gd name="connsiteY1" fmla="*/ 0 h 1663259"/>
              <a:gd name="connsiteX2" fmla="*/ 7894409 w 8025437"/>
              <a:gd name="connsiteY2" fmla="*/ 1562456 h 1663259"/>
              <a:gd name="connsiteX3" fmla="*/ 0 w 8025437"/>
              <a:gd name="connsiteY3" fmla="*/ 1663259 h 1663259"/>
              <a:gd name="connsiteX4" fmla="*/ 0 w 8025437"/>
              <a:gd name="connsiteY4" fmla="*/ 0 h 1663259"/>
              <a:gd name="connsiteX0" fmla="*/ 0 w 8025437"/>
              <a:gd name="connsiteY0" fmla="*/ 0 h 1663259"/>
              <a:gd name="connsiteX1" fmla="*/ 8025437 w 8025437"/>
              <a:gd name="connsiteY1" fmla="*/ 0 h 1663259"/>
              <a:gd name="connsiteX2" fmla="*/ 7894409 w 8025437"/>
              <a:gd name="connsiteY2" fmla="*/ 1562456 h 1663259"/>
              <a:gd name="connsiteX3" fmla="*/ 151186 w 8025437"/>
              <a:gd name="connsiteY3" fmla="*/ 1663259 h 1663259"/>
              <a:gd name="connsiteX4" fmla="*/ 0 w 8025437"/>
              <a:gd name="connsiteY4" fmla="*/ 0 h 1663259"/>
              <a:gd name="connsiteX0" fmla="*/ 0 w 8025437"/>
              <a:gd name="connsiteY0" fmla="*/ 0 h 1663259"/>
              <a:gd name="connsiteX1" fmla="*/ 8025437 w 8025437"/>
              <a:gd name="connsiteY1" fmla="*/ 161286 h 1663259"/>
              <a:gd name="connsiteX2" fmla="*/ 7894409 w 8025437"/>
              <a:gd name="connsiteY2" fmla="*/ 1562456 h 1663259"/>
              <a:gd name="connsiteX3" fmla="*/ 151186 w 8025437"/>
              <a:gd name="connsiteY3" fmla="*/ 1663259 h 1663259"/>
              <a:gd name="connsiteX4" fmla="*/ 0 w 8025437"/>
              <a:gd name="connsiteY4" fmla="*/ 0 h 166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37" h="1663259">
                <a:moveTo>
                  <a:pt x="0" y="0"/>
                </a:moveTo>
                <a:lnTo>
                  <a:pt x="8025437" y="161286"/>
                </a:lnTo>
                <a:lnTo>
                  <a:pt x="7894409" y="1562456"/>
                </a:lnTo>
                <a:lnTo>
                  <a:pt x="151186" y="16632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paper-cli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6026">
            <a:off x="3581237" y="3648016"/>
            <a:ext cx="685800" cy="1016000"/>
          </a:xfrm>
          <a:prstGeom prst="rect">
            <a:avLst/>
          </a:prstGeom>
        </p:spPr>
      </p:pic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56741" y="4043515"/>
            <a:ext cx="7218492" cy="1199792"/>
          </a:xfrm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/>
              <a:t>Click to add clip text here.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534591" y="292100"/>
            <a:ext cx="7522472" cy="3506788"/>
          </a:xfrm>
        </p:spPr>
        <p:txBody>
          <a:bodyPr>
            <a:normAutofit/>
          </a:bodyPr>
          <a:lstStyle>
            <a:lvl1pPr marL="342900" indent="-342900">
              <a:buClr>
                <a:srgbClr val="980B0E"/>
              </a:buClr>
              <a:buFont typeface="Arial"/>
              <a:buChar char="•"/>
              <a:defRPr sz="2000"/>
            </a:lvl1pPr>
            <a:lvl2pPr marL="742950" indent="-285750">
              <a:buClr>
                <a:srgbClr val="980B0E"/>
              </a:buClr>
              <a:buFont typeface="Arial"/>
              <a:buChar char="•"/>
              <a:defRPr sz="1800"/>
            </a:lvl2pPr>
            <a:lvl3pPr marL="1143000" indent="-228600">
              <a:buClr>
                <a:srgbClr val="980B0E"/>
              </a:buClr>
              <a:buFont typeface="Arial"/>
              <a:buChar char="•"/>
              <a:defRPr sz="1600"/>
            </a:lvl3pPr>
            <a:lvl4pPr marL="1600200" indent="-228600">
              <a:buClr>
                <a:srgbClr val="980B0E"/>
              </a:buClr>
              <a:buFont typeface="Arial"/>
              <a:buChar char="•"/>
              <a:defRPr sz="1400"/>
            </a:lvl4pPr>
            <a:lvl5pPr marL="2057400" indent="-228600">
              <a:buClr>
                <a:srgbClr val="980B0E"/>
              </a:buClr>
              <a:buFont typeface="Arial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5" y="4780077"/>
            <a:ext cx="3443848" cy="109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7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4349" y="292100"/>
            <a:ext cx="2831901" cy="4788397"/>
          </a:xfr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/>
              <a:t>Click to add left text here.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3678856" y="12700"/>
            <a:ext cx="241897" cy="5863733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3719175" y="685460"/>
            <a:ext cx="322530" cy="322530"/>
          </a:xfrm>
          <a:prstGeom prst="ellipse">
            <a:avLst/>
          </a:prstGeom>
          <a:solidFill>
            <a:srgbClr val="00B0F0"/>
          </a:solidFill>
          <a:ln w="3810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9"/>
          </p:nvPr>
        </p:nvSpPr>
        <p:spPr>
          <a:xfrm>
            <a:off x="4534591" y="292099"/>
            <a:ext cx="7522472" cy="4788397"/>
          </a:xfrm>
        </p:spPr>
        <p:txBody>
          <a:bodyPr>
            <a:normAutofit/>
          </a:bodyPr>
          <a:lstStyle>
            <a:lvl1pPr marL="342900" indent="-342900">
              <a:buClr>
                <a:srgbClr val="980B0E"/>
              </a:buClr>
              <a:buFont typeface="Arial"/>
              <a:buChar char="•"/>
              <a:defRPr sz="2000"/>
            </a:lvl1pPr>
            <a:lvl2pPr marL="742950" indent="-285750">
              <a:buClr>
                <a:srgbClr val="980B0E"/>
              </a:buClr>
              <a:buFont typeface="Arial"/>
              <a:buChar char="•"/>
              <a:defRPr sz="1800"/>
            </a:lvl2pPr>
            <a:lvl3pPr marL="1143000" indent="-228600">
              <a:buClr>
                <a:srgbClr val="980B0E"/>
              </a:buClr>
              <a:buFont typeface="Arial"/>
              <a:buChar char="•"/>
              <a:defRPr sz="1600"/>
            </a:lvl3pPr>
            <a:lvl4pPr marL="1600200" indent="-228600">
              <a:buClr>
                <a:srgbClr val="980B0E"/>
              </a:buClr>
              <a:buFont typeface="Arial"/>
              <a:buChar char="•"/>
              <a:defRPr sz="1400"/>
            </a:lvl4pPr>
            <a:lvl5pPr marL="2057400" indent="-228600">
              <a:buClr>
                <a:srgbClr val="980B0E"/>
              </a:buClr>
              <a:buFont typeface="Arial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5" y="4780077"/>
            <a:ext cx="3443848" cy="109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2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5001" y="236538"/>
            <a:ext cx="2675736" cy="435454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7050" y="236538"/>
            <a:ext cx="7720013" cy="5040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37050" y="5475288"/>
            <a:ext cx="2338698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230EE-944E-A04E-8A0A-2352A208F67B}" type="datetimeFigureOut">
              <a:rPr lang="en-US"/>
              <a:pPr/>
              <a:t>17.10.13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2547" y="5475288"/>
            <a:ext cx="3690658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0003" y="5475288"/>
            <a:ext cx="1137059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5EC87-B1F8-324B-844A-721B5777E5F8}" type="slidenum">
              <a:rPr/>
              <a:pPr/>
              <a:t>‹#›</a:t>
            </a:fld>
            <a:endParaRPr lang="en-US"/>
          </a:p>
        </p:txBody>
      </p:sp>
      <p:pic>
        <p:nvPicPr>
          <p:cNvPr id="8" name="Picture 2" descr="C:\Users\v.vasilieva\Desktop\академия\презентации\logo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26" y="4763702"/>
            <a:ext cx="2157626" cy="9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5" y="4780077"/>
            <a:ext cx="3443848" cy="109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74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77" r:id="rId3"/>
    <p:sldLayoutId id="2147483674" r:id="rId4"/>
    <p:sldLayoutId id="2147483675" r:id="rId5"/>
    <p:sldLayoutId id="2147483671" r:id="rId6"/>
    <p:sldLayoutId id="2147483673" r:id="rId7"/>
    <p:sldLayoutId id="2147483676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3600" b="1" kern="1200">
          <a:solidFill>
            <a:srgbClr val="00B0F0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80B0E"/>
        </a:buClr>
        <a:buFont typeface="Arial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80B0E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80B0E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80B0E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80B0E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Alex.kuzmin@webprofiters.ru" TargetMode="External"/><Relationship Id="rId3" Type="http://schemas.openxmlformats.org/officeDocument/2006/relationships/hyperlink" Target="https://www.facebook.com/andrey.yunis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1.jpeg"/><Relationship Id="rId8" Type="http://schemas.openxmlformats.org/officeDocument/2006/relationships/image" Target="../media/image6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4656741" y="4480752"/>
            <a:ext cx="7218492" cy="874474"/>
          </a:xfrm>
        </p:spPr>
        <p:txBody>
          <a:bodyPr/>
          <a:lstStyle/>
          <a:p>
            <a:r>
              <a:rPr lang="ru-RU" b="1" dirty="0" smtClean="0"/>
              <a:t>Александр Кузьмин</a:t>
            </a:r>
          </a:p>
          <a:p>
            <a:r>
              <a:rPr lang="ru-RU" b="1" dirty="0" smtClean="0"/>
              <a:t>Генеральный директор </a:t>
            </a:r>
            <a:r>
              <a:rPr lang="en-US" b="1" dirty="0" err="1" smtClean="0"/>
              <a:t>WebProfiters</a:t>
            </a:r>
            <a:endParaRPr lang="en-US" b="1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9"/>
          </p:nvPr>
        </p:nvSpPr>
        <p:spPr>
          <a:xfrm>
            <a:off x="4137758" y="1309816"/>
            <a:ext cx="7873011" cy="13574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400" b="1" dirty="0" smtClean="0"/>
              <a:t>Что должен был сделать каждый интернет-магазин, но почему-то не сделал?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426124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400" y="4178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14349" y="292100"/>
            <a:ext cx="2970256" cy="4930829"/>
          </a:xfrm>
        </p:spPr>
        <p:txBody>
          <a:bodyPr/>
          <a:lstStyle/>
          <a:p>
            <a:r>
              <a:rPr lang="ru-RU" sz="2800" b="1" dirty="0" smtClean="0">
                <a:latin typeface="+mj-lt"/>
              </a:rPr>
              <a:t>Примеры отчетов на выходе (</a:t>
            </a:r>
            <a:r>
              <a:rPr lang="en-US" sz="2800" b="1" dirty="0" smtClean="0">
                <a:latin typeface="+mj-lt"/>
              </a:rPr>
              <a:t>Excel)</a:t>
            </a:r>
            <a:endParaRPr lang="ru-RU" sz="2800" b="1" dirty="0" smtClean="0">
              <a:latin typeface="+mj-lt"/>
            </a:endParaRPr>
          </a:p>
          <a:p>
            <a:endParaRPr lang="ru-RU" sz="2800" b="1" dirty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Сегментирование воронки продаж</a:t>
            </a:r>
            <a:endParaRPr lang="en-US" sz="2800" b="1" dirty="0">
              <a:latin typeface="+mj-lt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899" y="1484504"/>
            <a:ext cx="5099602" cy="397205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498600" y="1319559"/>
            <a:ext cx="65976" cy="39033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931396" y="1319559"/>
            <a:ext cx="65976" cy="39033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64192" y="1319559"/>
            <a:ext cx="65976" cy="39033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789080" y="1319559"/>
            <a:ext cx="65976" cy="39033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221876" y="1319559"/>
            <a:ext cx="65976" cy="39033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654672" y="1319559"/>
            <a:ext cx="65976" cy="39033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026122" y="1319559"/>
            <a:ext cx="65976" cy="39033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458918" y="1319559"/>
            <a:ext cx="65976" cy="39033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891714" y="1319559"/>
            <a:ext cx="65976" cy="39033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86342" y="468569"/>
            <a:ext cx="802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Источники, ключевые слова, кампании, версии объявлений, регионы и города, версии браузера и операционной системы, устройства и так далее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097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400" y="4178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14349" y="292100"/>
            <a:ext cx="2831901" cy="4930829"/>
          </a:xfrm>
        </p:spPr>
        <p:txBody>
          <a:bodyPr/>
          <a:lstStyle/>
          <a:p>
            <a:r>
              <a:rPr lang="ru-RU" sz="2800" b="1" dirty="0" smtClean="0">
                <a:latin typeface="+mj-lt"/>
              </a:rPr>
              <a:t>Примеры отчетов на выходе (</a:t>
            </a:r>
            <a:r>
              <a:rPr lang="en-US" sz="2800" b="1" dirty="0" smtClean="0">
                <a:latin typeface="+mj-lt"/>
              </a:rPr>
              <a:t>Excel)</a:t>
            </a:r>
            <a:endParaRPr lang="ru-RU" sz="2800" b="1" dirty="0" smtClean="0">
              <a:latin typeface="+mj-lt"/>
            </a:endParaRPr>
          </a:p>
          <a:p>
            <a:endParaRPr lang="ru-RU" sz="2800" b="1" dirty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Эффективное управление контекстной рекламой на основе </a:t>
            </a:r>
            <a:r>
              <a:rPr lang="en-US" sz="2800" b="1" dirty="0" smtClean="0">
                <a:latin typeface="+mj-lt"/>
              </a:rPr>
              <a:t>ROI</a:t>
            </a:r>
            <a:endParaRPr lang="en-US" sz="2800" b="1" dirty="0"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33399"/>
              </p:ext>
            </p:extLst>
          </p:nvPr>
        </p:nvGraphicFramePr>
        <p:xfrm>
          <a:off x="4042998" y="329170"/>
          <a:ext cx="8461374" cy="22250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53467"/>
                <a:gridCol w="1285103"/>
                <a:gridCol w="1482810"/>
                <a:gridCol w="1219536"/>
                <a:gridCol w="1410229"/>
                <a:gridCol w="1410229"/>
              </a:tblGrid>
              <a:tr h="6950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Ключевое</a:t>
                      </a:r>
                      <a:r>
                        <a:rPr lang="ru-RU" sz="1600" baseline="0" dirty="0" smtClean="0"/>
                        <a:t> слово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Стоимость клика,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кликов,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Затраты, руб.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Прибыль, руб.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Коэффициент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скорринга</a:t>
                      </a:r>
                      <a:endParaRPr lang="ru-RU" sz="1600" dirty="0"/>
                    </a:p>
                  </a:txBody>
                  <a:tcPr/>
                </a:tc>
              </a:tr>
              <a:tr h="56686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Купить кондиционер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10125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25000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2,46</a:t>
                      </a:r>
                      <a:endParaRPr lang="ru-RU" sz="1600" dirty="0"/>
                    </a:p>
                  </a:txBody>
                  <a:tcPr/>
                </a:tc>
              </a:tr>
              <a:tr h="56686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Купить кондиционер </a:t>
                      </a:r>
                      <a:r>
                        <a:rPr lang="en-US" sz="1600" dirty="0" err="1" smtClean="0"/>
                        <a:t>mitsubishi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7200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4,86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41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quarter" idx="18"/>
          </p:nvPr>
        </p:nvSpPr>
        <p:spPr>
          <a:xfrm>
            <a:off x="4441980" y="1761136"/>
            <a:ext cx="6172473" cy="1199792"/>
          </a:xfrm>
          <a:prstGeom prst="rect">
            <a:avLst/>
          </a:prstGeom>
        </p:spPr>
        <p:txBody>
          <a:bodyPr/>
          <a:lstStyle/>
          <a:p>
            <a:r>
              <a:rPr lang="ru-RU" sz="3600" b="1" spc="100" dirty="0"/>
              <a:t>Спасибо за внимание!</a:t>
            </a:r>
            <a:br>
              <a:rPr lang="ru-RU" sz="3600" b="1" spc="100" dirty="0"/>
            </a:br>
            <a:r>
              <a:rPr lang="ru-RU" sz="1600" spc="100" dirty="0"/>
              <a:t> </a:t>
            </a:r>
            <a:r>
              <a:rPr lang="ru-RU" sz="3600" spc="100" dirty="0"/>
              <a:t/>
            </a:r>
            <a:br>
              <a:rPr lang="ru-RU" sz="3600" spc="100" dirty="0"/>
            </a:br>
            <a:endParaRPr lang="ru-RU" sz="3600" spc="100" dirty="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4656741" y="4130011"/>
            <a:ext cx="7218492" cy="1059826"/>
          </a:xfrm>
        </p:spPr>
        <p:txBody>
          <a:bodyPr/>
          <a:lstStyle/>
          <a:p>
            <a:r>
              <a:rPr lang="ru-RU" dirty="0" smtClean="0"/>
              <a:t>Александр Кузьмин</a:t>
            </a:r>
          </a:p>
          <a:p>
            <a:pPr marL="45720"/>
            <a:r>
              <a:rPr lang="en-US" smtClean="0">
                <a:hlinkClick r:id="rId2"/>
              </a:rPr>
              <a:t>Alex.kuzmin@webprofiters.ru</a:t>
            </a:r>
            <a:endParaRPr lang="en-US" dirty="0" smtClean="0"/>
          </a:p>
          <a:p>
            <a:pPr marL="45720"/>
            <a:r>
              <a:rPr lang="en-US" dirty="0" smtClean="0"/>
              <a:t>8 – 910– 405 – 02 – 04</a:t>
            </a:r>
          </a:p>
          <a:p>
            <a:pPr marL="45720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www.facebook.com/</a:t>
            </a:r>
            <a:r>
              <a:rPr lang="en-US" dirty="0" smtClean="0"/>
              <a:t>akuzmin47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553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400" y="4178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14349" y="292100"/>
            <a:ext cx="3019683" cy="4930829"/>
          </a:xfrm>
        </p:spPr>
        <p:txBody>
          <a:bodyPr/>
          <a:lstStyle/>
          <a:p>
            <a:r>
              <a:rPr lang="ru-RU" sz="2800" b="1" dirty="0" smtClean="0">
                <a:latin typeface="+mj-lt"/>
              </a:rPr>
              <a:t>Цитата</a:t>
            </a:r>
          </a:p>
          <a:p>
            <a:endParaRPr lang="ru-RU" sz="2800" b="1" dirty="0">
              <a:latin typeface="+mj-lt"/>
            </a:endParaRPr>
          </a:p>
          <a:p>
            <a:endParaRPr lang="en-US" sz="2800" b="1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46553" y="299062"/>
            <a:ext cx="819088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«Банк </a:t>
            </a:r>
            <a:r>
              <a:rPr lang="ru-RU" sz="2400" dirty="0"/>
              <a:t>«Авангард» принял решение отказаться от продвижения розничных кредитных продуктов через </a:t>
            </a:r>
            <a:r>
              <a:rPr lang="ru-RU" sz="2400" dirty="0" smtClean="0"/>
              <a:t>интернет»</a:t>
            </a:r>
          </a:p>
          <a:p>
            <a:endParaRPr lang="ru-RU" sz="2800" dirty="0"/>
          </a:p>
          <a:p>
            <a:endParaRPr lang="ru-RU" sz="2800" dirty="0" smtClean="0"/>
          </a:p>
          <a:p>
            <a:pPr algn="r"/>
            <a:r>
              <a:rPr lang="ru-RU" sz="2400" dirty="0" smtClean="0"/>
              <a:t>Пресс –служба банка</a:t>
            </a:r>
          </a:p>
          <a:p>
            <a:pPr algn="r"/>
            <a:r>
              <a:rPr lang="ru-RU" sz="2000" dirty="0" smtClean="0"/>
              <a:t>14 октября 2013 года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582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400" y="4178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14349" y="292100"/>
            <a:ext cx="2831901" cy="4930829"/>
          </a:xfrm>
        </p:spPr>
        <p:txBody>
          <a:bodyPr/>
          <a:lstStyle/>
          <a:p>
            <a:r>
              <a:rPr lang="en-US" sz="2800" b="1" dirty="0" smtClean="0">
                <a:latin typeface="+mj-lt"/>
              </a:rPr>
              <a:t>IT- </a:t>
            </a:r>
            <a:r>
              <a:rPr lang="ru-RU" sz="2800" b="1" dirty="0" smtClean="0">
                <a:latin typeface="+mj-lt"/>
              </a:rPr>
              <a:t>и веб-инфраструктура</a:t>
            </a:r>
            <a:endParaRPr lang="en-US" sz="2800" b="1" dirty="0" smtClean="0">
              <a:latin typeface="+mj-lt"/>
            </a:endParaRPr>
          </a:p>
          <a:p>
            <a:r>
              <a:rPr lang="en-US" sz="4000" b="1" dirty="0" smtClean="0">
                <a:latin typeface="+mj-lt"/>
              </a:rPr>
              <a:t>AS-IS</a:t>
            </a:r>
            <a:endParaRPr lang="en-US" sz="4000" b="1" dirty="0">
              <a:latin typeface="+mj-lt"/>
            </a:endParaRPr>
          </a:p>
        </p:txBody>
      </p:sp>
      <p:pic>
        <p:nvPicPr>
          <p:cNvPr id="48" name="Picture 2" descr="http://www.tnooz.com/wp-content/uploads/2012/01/call-cent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54" y="2977653"/>
            <a:ext cx="1038905" cy="6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Соединительная линия уступом 48"/>
          <p:cNvCxnSpPr/>
          <p:nvPr/>
        </p:nvCxnSpPr>
        <p:spPr>
          <a:xfrm rot="5400000">
            <a:off x="4176991" y="1253291"/>
            <a:ext cx="1906519" cy="1419288"/>
          </a:xfrm>
          <a:prstGeom prst="bentConnector3">
            <a:avLst>
              <a:gd name="adj1" fmla="val 94"/>
            </a:avLst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 rot="16200000" flipH="1">
            <a:off x="5373998" y="1442583"/>
            <a:ext cx="2345553" cy="1413764"/>
          </a:xfrm>
          <a:prstGeom prst="bentConnector4">
            <a:avLst>
              <a:gd name="adj1" fmla="val 1527"/>
              <a:gd name="adj2" fmla="val 116170"/>
            </a:avLst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839892" y="1009677"/>
            <a:ext cx="815640" cy="1978945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080171" y="1190535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Звонки</a:t>
            </a:r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259225" y="1190535"/>
            <a:ext cx="1720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Прямые обращения</a:t>
            </a:r>
            <a:endParaRPr lang="ru-RU" sz="1600" b="1" dirty="0"/>
          </a:p>
        </p:txBody>
      </p:sp>
      <p:cxnSp>
        <p:nvCxnSpPr>
          <p:cNvPr id="59" name="Прямая со стрелкой 58"/>
          <p:cNvCxnSpPr>
            <a:endCxn id="2" idx="1"/>
          </p:cNvCxnSpPr>
          <p:nvPr/>
        </p:nvCxnSpPr>
        <p:spPr>
          <a:xfrm flipV="1">
            <a:off x="5101425" y="3324453"/>
            <a:ext cx="1261517" cy="194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6790524" y="3609347"/>
            <a:ext cx="11463" cy="444844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6953982" y="3596992"/>
            <a:ext cx="0" cy="444842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79531" y="1309206"/>
            <a:ext cx="102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Корзина</a:t>
            </a:r>
            <a:endParaRPr lang="ru-RU" b="1" dirty="0"/>
          </a:p>
        </p:txBody>
      </p:sp>
      <p:pic>
        <p:nvPicPr>
          <p:cNvPr id="4100" name="Picture 4" descr="http://www.soygik.com/wp-content/uploads/2012/03/google-analytic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82" y="1825298"/>
            <a:ext cx="1551099" cy="11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8" descr="http://www.nets.com.ua/assets/images/logos/system/xl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198" y="2033940"/>
            <a:ext cx="746040" cy="7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 стрелкой 67"/>
          <p:cNvCxnSpPr/>
          <p:nvPr/>
        </p:nvCxnSpPr>
        <p:spPr>
          <a:xfrm>
            <a:off x="8711066" y="2406960"/>
            <a:ext cx="1142121" cy="0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12" descr="http://vremiadengi.com/ifls/small-image/130213-111705-32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438" y="738609"/>
            <a:ext cx="944079" cy="75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http://www.konyaofset.com.tr/image/cache/data/google-adwords1-500x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90" y="559757"/>
            <a:ext cx="1134856" cy="11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Прямая со стрелкой 71"/>
          <p:cNvCxnSpPr>
            <a:endCxn id="65" idx="0"/>
          </p:cNvCxnSpPr>
          <p:nvPr/>
        </p:nvCxnSpPr>
        <p:spPr>
          <a:xfrm>
            <a:off x="9600499" y="1355286"/>
            <a:ext cx="829719" cy="678654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endCxn id="65" idx="0"/>
          </p:cNvCxnSpPr>
          <p:nvPr/>
        </p:nvCxnSpPr>
        <p:spPr>
          <a:xfrm flipH="1">
            <a:off x="10430218" y="1355286"/>
            <a:ext cx="237080" cy="678654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>
            <a:off x="10426432" y="2842939"/>
            <a:ext cx="3786" cy="717187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589784" y="3730062"/>
            <a:ext cx="1835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 повышаю эффективность своей рекламы!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362942" y="3093620"/>
            <a:ext cx="7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CRM</a:t>
            </a:r>
            <a:endParaRPr lang="ru-RU" sz="2800" b="1" dirty="0"/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026" y="21299"/>
            <a:ext cx="1556009" cy="95538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81889" y="4130172"/>
            <a:ext cx="1830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Бухгалтерия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3883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400" y="4178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14349" y="292100"/>
            <a:ext cx="3019683" cy="4930829"/>
          </a:xfrm>
        </p:spPr>
        <p:txBody>
          <a:bodyPr/>
          <a:lstStyle/>
          <a:p>
            <a:r>
              <a:rPr lang="ru-RU" sz="2800" b="1" dirty="0" smtClean="0">
                <a:latin typeface="+mj-lt"/>
              </a:rPr>
              <a:t>Обычный интернет-магазин</a:t>
            </a:r>
          </a:p>
          <a:p>
            <a:endParaRPr lang="ru-RU" sz="2800" b="1" dirty="0">
              <a:latin typeface="+mj-lt"/>
            </a:endParaRPr>
          </a:p>
          <a:p>
            <a:r>
              <a:rPr lang="ru-RU" sz="2800" b="1" dirty="0"/>
              <a:t>Продажа, установка и сервисное обслуживание кондиционеров</a:t>
            </a:r>
          </a:p>
          <a:p>
            <a:endParaRPr lang="en-US" sz="2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578" y="281818"/>
            <a:ext cx="191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Корзина на сайте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65360" y="657448"/>
            <a:ext cx="21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Звонок в </a:t>
            </a:r>
            <a:r>
              <a:rPr lang="en-US" b="1" dirty="0" smtClean="0"/>
              <a:t>Call-</a:t>
            </a:r>
            <a:r>
              <a:rPr lang="ru-RU" b="1" dirty="0" smtClean="0"/>
              <a:t>центр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97958" y="1990130"/>
            <a:ext cx="306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Приглашение на участие в тендере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13800" y="1784297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Письмо на почту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18969" y="60886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Сарафанное радио</a:t>
            </a:r>
            <a:endParaRPr lang="ru-RU" b="1" dirty="0"/>
          </a:p>
        </p:txBody>
      </p:sp>
      <p:cxnSp>
        <p:nvCxnSpPr>
          <p:cNvPr id="11" name="Прямая со стрелкой 10"/>
          <p:cNvCxnSpPr>
            <a:stCxn id="5" idx="2"/>
            <a:endCxn id="2" idx="0"/>
          </p:cNvCxnSpPr>
          <p:nvPr/>
        </p:nvCxnSpPr>
        <p:spPr>
          <a:xfrm>
            <a:off x="8242962" y="651150"/>
            <a:ext cx="196809" cy="2144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0" idx="2"/>
            <a:endCxn id="2" idx="0"/>
          </p:cNvCxnSpPr>
          <p:nvPr/>
        </p:nvCxnSpPr>
        <p:spPr>
          <a:xfrm flipH="1">
            <a:off x="8439771" y="978192"/>
            <a:ext cx="2526921" cy="18170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3"/>
            <a:endCxn id="2" idx="0"/>
          </p:cNvCxnSpPr>
          <p:nvPr/>
        </p:nvCxnSpPr>
        <p:spPr>
          <a:xfrm>
            <a:off x="6964564" y="2313296"/>
            <a:ext cx="1475207" cy="4819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1"/>
            <a:endCxn id="2" idx="0"/>
          </p:cNvCxnSpPr>
          <p:nvPr/>
        </p:nvCxnSpPr>
        <p:spPr>
          <a:xfrm flipH="1">
            <a:off x="8439771" y="1968963"/>
            <a:ext cx="2274029" cy="826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2"/>
            <a:endCxn id="2" idx="0"/>
          </p:cNvCxnSpPr>
          <p:nvPr/>
        </p:nvCxnSpPr>
        <p:spPr>
          <a:xfrm>
            <a:off x="5431261" y="1026780"/>
            <a:ext cx="3008510" cy="1768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1" y="2795287"/>
            <a:ext cx="2527300" cy="1968500"/>
          </a:xfrm>
          <a:prstGeom prst="rect">
            <a:avLst/>
          </a:prstGeom>
        </p:spPr>
      </p:pic>
      <p:sp>
        <p:nvSpPr>
          <p:cNvPr id="1025" name="TextBox 1024"/>
          <p:cNvSpPr txBox="1"/>
          <p:nvPr/>
        </p:nvSpPr>
        <p:spPr>
          <a:xfrm>
            <a:off x="7924546" y="2795287"/>
            <a:ext cx="103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Leads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4342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400" y="4178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14349" y="292100"/>
            <a:ext cx="2831901" cy="4930829"/>
          </a:xfrm>
        </p:spPr>
        <p:txBody>
          <a:bodyPr/>
          <a:lstStyle/>
          <a:p>
            <a:r>
              <a:rPr lang="ru-RU" sz="2800" b="1" dirty="0"/>
              <a:t>Какая бизнес- и веб-аналитика жизненно необходимы?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9511" y="477074"/>
            <a:ext cx="8414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Аналитика в разрезе способов получения заказа и источников </a:t>
            </a:r>
            <a:r>
              <a:rPr lang="ru-RU" sz="1600" b="1" dirty="0" smtClean="0"/>
              <a:t>трафика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1359" y="723072"/>
            <a:ext cx="6845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- ROI по источникам трафика (прибыль/затраты);</a:t>
            </a:r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11361" y="924313"/>
            <a:ext cx="81554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- ROI в разрезе сегментов каждого источника (ключевые слова контекстной рекламы и SEO, </a:t>
            </a:r>
            <a:r>
              <a:rPr lang="ru-RU" sz="1600" dirty="0" smtClean="0"/>
              <a:t>различные </a:t>
            </a:r>
            <a:r>
              <a:rPr lang="ru-RU" sz="1600" dirty="0"/>
              <a:t>типы баннеров и так далее);</a:t>
            </a:r>
          </a:p>
          <a:p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39511" y="1492724"/>
            <a:ext cx="8414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Продуктовая аналитика и аналитика </a:t>
            </a:r>
            <a:r>
              <a:rPr lang="ru-RU" sz="1600" b="1" dirty="0" smtClean="0"/>
              <a:t>услуг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11360" y="1800270"/>
            <a:ext cx="8155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- прибыль по товарной категории/затраты на продвижение товарной </a:t>
            </a:r>
            <a:r>
              <a:rPr lang="ru-RU" sz="1600" dirty="0" smtClean="0"/>
              <a:t>категории;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411362" y="2021659"/>
            <a:ext cx="8155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- прибыль по брендовой категории/затраты на продвижение </a:t>
            </a:r>
            <a:r>
              <a:rPr lang="ru-RU" sz="1600" dirty="0" smtClean="0"/>
              <a:t>бренда;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411361" y="2245451"/>
            <a:ext cx="8155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- прибыль по товару/затраты на продвижение </a:t>
            </a:r>
            <a:r>
              <a:rPr lang="ru-RU" sz="1600" dirty="0" smtClean="0"/>
              <a:t>товара;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64224" y="2579077"/>
            <a:ext cx="84149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Аналитика сайта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11359" y="2843055"/>
            <a:ext cx="8155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- количество </a:t>
            </a:r>
            <a:r>
              <a:rPr lang="ru-RU" sz="1600" dirty="0" smtClean="0"/>
              <a:t>просмотров страниц </a:t>
            </a:r>
            <a:r>
              <a:rPr lang="ru-RU" sz="1600" dirty="0"/>
              <a:t>(товарной категории, бренда, товара)/</a:t>
            </a:r>
            <a:r>
              <a:rPr lang="ru-RU" sz="1600" dirty="0" smtClean="0"/>
              <a:t>прибыль по соответствующей группе;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64222" y="3456679"/>
            <a:ext cx="8414951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600" b="1" dirty="0" smtClean="0"/>
              <a:t>Аналитика продаж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99003" y="3771550"/>
            <a:ext cx="8293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количество </a:t>
            </a:r>
            <a:r>
              <a:rPr lang="ru-RU" sz="1600" dirty="0"/>
              <a:t>посетителей </a:t>
            </a:r>
            <a:r>
              <a:rPr lang="ru-RU" sz="1400" b="1" i="1" dirty="0" err="1" smtClean="0"/>
              <a:t>vs</a:t>
            </a:r>
            <a:r>
              <a:rPr lang="ru-RU" sz="1400" b="1" i="1" dirty="0" smtClean="0"/>
              <a:t> </a:t>
            </a:r>
            <a:r>
              <a:rPr lang="ru-RU" sz="1600" dirty="0"/>
              <a:t>количество обработанных обращений </a:t>
            </a:r>
            <a:r>
              <a:rPr lang="ru-RU" sz="1400" b="1" i="1" dirty="0" err="1" smtClean="0"/>
              <a:t>vs</a:t>
            </a:r>
            <a:r>
              <a:rPr lang="ru-RU" sz="1400" b="1" i="1" dirty="0" smtClean="0"/>
              <a:t> </a:t>
            </a:r>
            <a:r>
              <a:rPr lang="ru-RU" sz="1600" dirty="0"/>
              <a:t>количество выездов замерщиков </a:t>
            </a:r>
            <a:r>
              <a:rPr lang="ru-RU" sz="1400" b="1" i="1" dirty="0" err="1" smtClean="0"/>
              <a:t>vs</a:t>
            </a:r>
            <a:r>
              <a:rPr lang="ru-RU" sz="1400" b="1" i="1" dirty="0" smtClean="0"/>
              <a:t> </a:t>
            </a:r>
            <a:r>
              <a:rPr lang="ru-RU" sz="1600" dirty="0" smtClean="0"/>
              <a:t>объем продаж </a:t>
            </a:r>
            <a:r>
              <a:rPr lang="ru-RU" sz="1600" dirty="0"/>
              <a:t>(по </a:t>
            </a:r>
            <a:r>
              <a:rPr lang="ru-RU" sz="1600" dirty="0" smtClean="0"/>
              <a:t>источникам трафика </a:t>
            </a:r>
            <a:r>
              <a:rPr lang="ru-RU" sz="1600" dirty="0"/>
              <a:t>или другим сегментам трафика</a:t>
            </a:r>
            <a:r>
              <a:rPr lang="ru-RU" sz="16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Аналитика в разрезе посетителей (группа посетителей или определенные посетители, которые принесли компании максимальный доход).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6466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400" y="4178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14349" y="292100"/>
            <a:ext cx="2831901" cy="4930829"/>
          </a:xfrm>
        </p:spPr>
        <p:txBody>
          <a:bodyPr/>
          <a:lstStyle/>
          <a:p>
            <a:r>
              <a:rPr lang="en-US" sz="2800" b="1" dirty="0" smtClean="0">
                <a:latin typeface="+mj-lt"/>
              </a:rPr>
              <a:t>IT- </a:t>
            </a:r>
            <a:r>
              <a:rPr lang="ru-RU" sz="2800" b="1" dirty="0" smtClean="0">
                <a:latin typeface="+mj-lt"/>
              </a:rPr>
              <a:t>и веб-инфраструктура</a:t>
            </a:r>
            <a:endParaRPr lang="en-US" sz="2800" b="1" dirty="0" smtClean="0">
              <a:latin typeface="+mj-lt"/>
            </a:endParaRPr>
          </a:p>
          <a:p>
            <a:r>
              <a:rPr lang="en-US" sz="4000" b="1" dirty="0" smtClean="0">
                <a:latin typeface="+mj-lt"/>
              </a:rPr>
              <a:t>TO-BE</a:t>
            </a:r>
            <a:endParaRPr lang="en-US" sz="4000" b="1" dirty="0">
              <a:latin typeface="+mj-lt"/>
            </a:endParaRPr>
          </a:p>
        </p:txBody>
      </p:sp>
      <p:pic>
        <p:nvPicPr>
          <p:cNvPr id="48" name="Picture 2" descr="http://www.tnooz.com/wp-content/uploads/2012/01/call-cent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54" y="2977653"/>
            <a:ext cx="1038905" cy="6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Соединительная линия уступом 48"/>
          <p:cNvCxnSpPr/>
          <p:nvPr/>
        </p:nvCxnSpPr>
        <p:spPr>
          <a:xfrm rot="5400000">
            <a:off x="4176991" y="1253291"/>
            <a:ext cx="1906519" cy="1419288"/>
          </a:xfrm>
          <a:prstGeom prst="bentConnector3">
            <a:avLst>
              <a:gd name="adj1" fmla="val 94"/>
            </a:avLst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 rot="16200000" flipH="1">
            <a:off x="5373998" y="1442583"/>
            <a:ext cx="2345553" cy="1413764"/>
          </a:xfrm>
          <a:prstGeom prst="bentConnector4">
            <a:avLst>
              <a:gd name="adj1" fmla="val 1527"/>
              <a:gd name="adj2" fmla="val 116170"/>
            </a:avLst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839892" y="1009677"/>
            <a:ext cx="815640" cy="1978945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080171" y="1190535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Звонки</a:t>
            </a:r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259225" y="1190535"/>
            <a:ext cx="1720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Прямые обращения</a:t>
            </a:r>
            <a:endParaRPr lang="ru-RU" sz="1600" b="1" dirty="0"/>
          </a:p>
        </p:txBody>
      </p:sp>
      <p:cxnSp>
        <p:nvCxnSpPr>
          <p:cNvPr id="59" name="Прямая со стрелкой 58"/>
          <p:cNvCxnSpPr>
            <a:endCxn id="2" idx="1"/>
          </p:cNvCxnSpPr>
          <p:nvPr/>
        </p:nvCxnSpPr>
        <p:spPr>
          <a:xfrm flipV="1">
            <a:off x="5101425" y="3324453"/>
            <a:ext cx="1261517" cy="194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6790524" y="3609347"/>
            <a:ext cx="11463" cy="444844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6953982" y="3596992"/>
            <a:ext cx="0" cy="444842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979531" y="1309206"/>
            <a:ext cx="102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Корзина</a:t>
            </a:r>
            <a:endParaRPr lang="ru-RU" b="1" dirty="0"/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7909317" y="3294038"/>
            <a:ext cx="1142121" cy="0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12" descr="http://vremiadengi.com/ifls/small-image/130213-111705-32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438" y="738609"/>
            <a:ext cx="944079" cy="75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http://www.konyaofset.com.tr/image/cache/data/google-adwords1-500x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90" y="559757"/>
            <a:ext cx="1134856" cy="11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2942" y="3093620"/>
            <a:ext cx="7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CRM</a:t>
            </a:r>
            <a:endParaRPr lang="ru-RU" sz="2800" b="1" dirty="0"/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026" y="21299"/>
            <a:ext cx="1556009" cy="95538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81889" y="4130172"/>
            <a:ext cx="1830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Бухгалтерия</a:t>
            </a:r>
            <a:endParaRPr lang="ru-RU" sz="2400" b="1" dirty="0"/>
          </a:p>
        </p:txBody>
      </p:sp>
      <p:pic>
        <p:nvPicPr>
          <p:cNvPr id="26" name="Picture 10" descr="http://www.digitalmarketinglab.it/wp-content/uploads/2013/03/google-universal-analytic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591" y="2812174"/>
            <a:ext cx="1587398" cy="9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10290290" y="3860554"/>
            <a:ext cx="0" cy="615604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18" descr="http://www.nets.com.ua/assets/images/logos/system/xl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270" y="4591837"/>
            <a:ext cx="746040" cy="7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http://blog.dimok.ru/wp-content/uploads/2011/04/sap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233" y="311104"/>
            <a:ext cx="1154241" cy="4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7019" y="0"/>
            <a:ext cx="1197150" cy="892790"/>
          </a:xfrm>
          <a:prstGeom prst="rect">
            <a:avLst/>
          </a:prstGeom>
        </p:spPr>
      </p:pic>
      <p:cxnSp>
        <p:nvCxnSpPr>
          <p:cNvPr id="35" name="Прямая со стрелкой 34"/>
          <p:cNvCxnSpPr/>
          <p:nvPr/>
        </p:nvCxnSpPr>
        <p:spPr>
          <a:xfrm>
            <a:off x="10290290" y="1493872"/>
            <a:ext cx="0" cy="1194729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16200000" flipV="1">
            <a:off x="9409511" y="2575392"/>
            <a:ext cx="4663172" cy="631901"/>
          </a:xfrm>
          <a:prstGeom prst="bentConnector3">
            <a:avLst>
              <a:gd name="adj1" fmla="val 99875"/>
            </a:avLst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0845239" y="5222929"/>
            <a:ext cx="1142121" cy="0"/>
          </a:xfrm>
          <a:prstGeom prst="straightConnector1">
            <a:avLst/>
          </a:prstGeom>
          <a:ln w="12700">
            <a:solidFill>
              <a:schemeClr val="bg2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95517" y="1910134"/>
            <a:ext cx="49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API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0015656" y="3869525"/>
            <a:ext cx="49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API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1392158" y="1775309"/>
            <a:ext cx="1715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Системы управления контекстной рекламой</a:t>
            </a:r>
            <a:endParaRPr lang="ru-RU" dirty="0"/>
          </a:p>
        </p:txBody>
      </p:sp>
      <p:pic>
        <p:nvPicPr>
          <p:cNvPr id="31" name="Picture 4" descr="http://re-port.ru/uploads/content/2105854832503d3e690ad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71" y="1775310"/>
            <a:ext cx="798270" cy="7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81889" y="2554574"/>
            <a:ext cx="5410269" cy="1487260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6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400" y="4178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14349" y="292100"/>
            <a:ext cx="2831901" cy="4930829"/>
          </a:xfrm>
        </p:spPr>
        <p:txBody>
          <a:bodyPr/>
          <a:lstStyle/>
          <a:p>
            <a:r>
              <a:rPr lang="ru-RU" sz="2800" b="1" dirty="0" smtClean="0">
                <a:latin typeface="+mj-lt"/>
              </a:rPr>
              <a:t>Что требуется сделать для реализации?</a:t>
            </a:r>
          </a:p>
          <a:p>
            <a:endParaRPr lang="en-US" sz="28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7729" y="409999"/>
            <a:ext cx="832845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/>
              <a:t>Интеграция </a:t>
            </a:r>
            <a:r>
              <a:rPr lang="en-US" sz="2000" b="1" dirty="0" err="1" smtClean="0"/>
              <a:t>CallTouch</a:t>
            </a:r>
            <a:r>
              <a:rPr lang="en-US" sz="2000" b="1" dirty="0" smtClean="0"/>
              <a:t>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Universal Analytics</a:t>
            </a:r>
          </a:p>
          <a:p>
            <a:r>
              <a:rPr lang="ru-RU" dirty="0" smtClean="0"/>
              <a:t>Через </a:t>
            </a:r>
            <a:r>
              <a:rPr lang="en-US" dirty="0" smtClean="0"/>
              <a:t>API </a:t>
            </a:r>
            <a:r>
              <a:rPr lang="en-US" dirty="0" err="1" smtClean="0"/>
              <a:t>CallTouch</a:t>
            </a:r>
            <a:r>
              <a:rPr lang="en-US" dirty="0" smtClean="0"/>
              <a:t> </a:t>
            </a:r>
            <a:r>
              <a:rPr lang="ru-RU" dirty="0" smtClean="0"/>
              <a:t>уже сейчас можно получить</a:t>
            </a:r>
            <a:r>
              <a:rPr lang="en-US" dirty="0" smtClean="0"/>
              <a:t> </a:t>
            </a:r>
            <a:r>
              <a:rPr lang="ru-RU" dirty="0" smtClean="0"/>
              <a:t>доступ к </a:t>
            </a:r>
            <a:r>
              <a:rPr lang="en-US" dirty="0" err="1" smtClean="0"/>
              <a:t>ClientID</a:t>
            </a:r>
            <a:r>
              <a:rPr lang="ru-RU" dirty="0" smtClean="0"/>
              <a:t> звонка</a:t>
            </a:r>
            <a:endParaRPr lang="en-US" dirty="0" smtClean="0"/>
          </a:p>
          <a:p>
            <a:endParaRPr lang="en-US" sz="1600" dirty="0"/>
          </a:p>
          <a:p>
            <a:r>
              <a:rPr lang="en-US" sz="2000" b="1" dirty="0"/>
              <a:t>2 </a:t>
            </a:r>
            <a:r>
              <a:rPr lang="ru-RU" sz="2000" b="1" dirty="0"/>
              <a:t>. Интеграция </a:t>
            </a:r>
            <a:r>
              <a:rPr lang="en-US" sz="2000" b="1" dirty="0" smtClean="0"/>
              <a:t>CRM </a:t>
            </a:r>
            <a:r>
              <a:rPr lang="ru-RU" sz="2000" b="1" dirty="0"/>
              <a:t>и </a:t>
            </a:r>
            <a:r>
              <a:rPr lang="en-US" sz="2000" b="1" dirty="0"/>
              <a:t>Universal </a:t>
            </a:r>
            <a:r>
              <a:rPr lang="en-US" sz="2000" b="1" dirty="0" smtClean="0"/>
              <a:t>Analytics</a:t>
            </a:r>
            <a:endParaRPr lang="ru-RU" sz="2000" b="1" dirty="0" smtClean="0"/>
          </a:p>
          <a:p>
            <a:r>
              <a:rPr lang="ru-RU" b="1" dirty="0" smtClean="0"/>
              <a:t>2.1. Создание необходимых пользовательских параметров и показателей</a:t>
            </a:r>
            <a:endParaRPr lang="en-US" b="1" dirty="0" smtClean="0"/>
          </a:p>
          <a:p>
            <a:r>
              <a:rPr lang="ru-RU" dirty="0" smtClean="0"/>
              <a:t>Используемые </a:t>
            </a:r>
            <a:r>
              <a:rPr lang="ru-RU" i="1" dirty="0" smtClean="0"/>
              <a:t>пользовательские параметры: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бренд, категория товара, название товара, имя пользователя (</a:t>
            </a:r>
            <a:r>
              <a:rPr lang="en-US" dirty="0" smtClean="0"/>
              <a:t>ID)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ru-RU" dirty="0" smtClean="0"/>
              <a:t>Используемые </a:t>
            </a:r>
            <a:r>
              <a:rPr lang="ru-RU" i="1" dirty="0" smtClean="0"/>
              <a:t>пользовательские переменные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</a:t>
            </a:r>
            <a:r>
              <a:rPr lang="en-US" dirty="0" smtClean="0"/>
              <a:t> </a:t>
            </a:r>
            <a:r>
              <a:rPr lang="ru-RU" dirty="0" smtClean="0"/>
              <a:t>прибыль, доход, затраты, </a:t>
            </a:r>
            <a:r>
              <a:rPr lang="ru-RU" dirty="0" err="1" smtClean="0"/>
              <a:t>лиды</a:t>
            </a:r>
            <a:r>
              <a:rPr lang="ru-RU" dirty="0" smtClean="0"/>
              <a:t>, выезды замерщика</a:t>
            </a:r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r>
              <a:rPr lang="ru-RU" b="1" dirty="0" smtClean="0"/>
              <a:t>2.2. Генерация хитов при определенных событиях внутри </a:t>
            </a:r>
            <a:r>
              <a:rPr lang="en-US" b="1" dirty="0" smtClean="0"/>
              <a:t>CRM.</a:t>
            </a:r>
            <a:endParaRPr lang="ru-RU" b="1" dirty="0"/>
          </a:p>
          <a:p>
            <a:r>
              <a:rPr lang="ru-RU" dirty="0" smtClean="0"/>
              <a:t>Пример генерируемого хита:</a:t>
            </a:r>
          </a:p>
          <a:p>
            <a:r>
              <a:rPr lang="ru-RU" dirty="0" smtClean="0"/>
              <a:t>Если статус </a:t>
            </a:r>
            <a:r>
              <a:rPr lang="ru-RU" dirty="0" err="1" smtClean="0"/>
              <a:t>лида</a:t>
            </a:r>
            <a:r>
              <a:rPr lang="ru-RU" dirty="0" smtClean="0"/>
              <a:t> изменяется с «выезд замерщика» на «поступила оплата», то:</a:t>
            </a:r>
          </a:p>
          <a:p>
            <a:r>
              <a:rPr lang="ru-RU" i="1" dirty="0"/>
              <a:t>http://www.google-analytics.com/collect?v=1&amp;tid=UA-XXXX-YYY&amp;cid=1161411544.1373152807&amp;t=event&amp;ec=transaction&amp;ea=Xenia&amp;cm1=500000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38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400" y="4178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14349" y="292100"/>
            <a:ext cx="2831901" cy="4930829"/>
          </a:xfrm>
        </p:spPr>
        <p:txBody>
          <a:bodyPr/>
          <a:lstStyle/>
          <a:p>
            <a:r>
              <a:rPr lang="ru-RU" sz="2800" b="1" dirty="0" smtClean="0">
                <a:latin typeface="+mj-lt"/>
              </a:rPr>
              <a:t>Примеры отчетов на выходе (</a:t>
            </a:r>
            <a:r>
              <a:rPr lang="en-US" sz="2800" b="1" dirty="0" smtClean="0">
                <a:latin typeface="+mj-lt"/>
              </a:rPr>
              <a:t>Universal Analytics)</a:t>
            </a:r>
            <a:endParaRPr lang="en-US" sz="28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76" y="803189"/>
            <a:ext cx="8357195" cy="157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08276" y="433857"/>
            <a:ext cx="2326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Отчет по категориям: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75" y="2865263"/>
            <a:ext cx="8090023" cy="105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08275" y="2538491"/>
            <a:ext cx="4465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Отчет по товарам (просмотры + продажи):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76" y="4547632"/>
            <a:ext cx="6282886" cy="122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08276" y="4178300"/>
            <a:ext cx="318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Отчет по источникам трафика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9660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7400" y="4178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14349" y="292100"/>
            <a:ext cx="2831901" cy="4930829"/>
          </a:xfrm>
        </p:spPr>
        <p:txBody>
          <a:bodyPr/>
          <a:lstStyle/>
          <a:p>
            <a:r>
              <a:rPr lang="ru-RU" sz="2800" b="1" dirty="0" smtClean="0">
                <a:latin typeface="+mj-lt"/>
              </a:rPr>
              <a:t>Примеры отчетов на выходе (</a:t>
            </a:r>
            <a:r>
              <a:rPr lang="en-US" sz="2800" b="1" dirty="0" smtClean="0">
                <a:latin typeface="+mj-lt"/>
              </a:rPr>
              <a:t>Excel)</a:t>
            </a:r>
            <a:endParaRPr lang="ru-RU" sz="2800" b="1" dirty="0" smtClean="0">
              <a:latin typeface="+mj-lt"/>
            </a:endParaRPr>
          </a:p>
          <a:p>
            <a:endParaRPr lang="ru-RU" sz="2800" b="1" dirty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Эффективное управление бюджетов на основе </a:t>
            </a:r>
            <a:r>
              <a:rPr lang="en-US" sz="2800" b="1" dirty="0" smtClean="0">
                <a:latin typeface="+mj-lt"/>
              </a:rPr>
              <a:t>ROI</a:t>
            </a:r>
            <a:endParaRPr lang="en-US" sz="2800" b="1" dirty="0">
              <a:latin typeface="+mj-lt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85" y="502193"/>
            <a:ext cx="7251917" cy="28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cntxt_wider">
  <a:themeElements>
    <a:clrScheme name="Custom 12">
      <a:dk1>
        <a:sysClr val="windowText" lastClr="000000"/>
      </a:dk1>
      <a:lt1>
        <a:srgbClr val="FFFFFF"/>
      </a:lt1>
      <a:dk2>
        <a:srgbClr val="980C0E"/>
      </a:dk2>
      <a:lt2>
        <a:srgbClr val="FFFFFF"/>
      </a:lt2>
      <a:accent1>
        <a:srgbClr val="921515"/>
      </a:accent1>
      <a:accent2>
        <a:srgbClr val="989898"/>
      </a:accent2>
      <a:accent3>
        <a:srgbClr val="FF0006"/>
      </a:accent3>
      <a:accent4>
        <a:srgbClr val="5D5D5D"/>
      </a:accent4>
      <a:accent5>
        <a:srgbClr val="921515"/>
      </a:accent5>
      <a:accent6>
        <a:srgbClr val="A40700"/>
      </a:accent6>
      <a:hlink>
        <a:srgbClr val="000000"/>
      </a:hlink>
      <a:folHlink>
        <a:srgbClr val="5D5D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25002</TotalTime>
  <Words>571</Words>
  <Application>Microsoft Macintosh PowerPoint</Application>
  <PresentationFormat>Другой</PresentationFormat>
  <Paragraphs>114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icntxt_wider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Icontext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Icontext Wider Template</dc:title>
  <dc:creator>Dimitri Smirnov</dc:creator>
  <cp:lastModifiedBy>Alexander Kuzmin</cp:lastModifiedBy>
  <cp:revision>312</cp:revision>
  <dcterms:created xsi:type="dcterms:W3CDTF">2012-07-25T13:19:26Z</dcterms:created>
  <dcterms:modified xsi:type="dcterms:W3CDTF">2013-10-17T12:15:23Z</dcterms:modified>
</cp:coreProperties>
</file>